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0" r:id="rId2"/>
  </p:sldMasterIdLst>
  <p:notesMasterIdLst>
    <p:notesMasterId r:id="rId9"/>
  </p:notesMasterIdLst>
  <p:sldIdLst>
    <p:sldId id="273" r:id="rId3"/>
    <p:sldId id="267" r:id="rId4"/>
    <p:sldId id="269" r:id="rId5"/>
    <p:sldId id="271" r:id="rId6"/>
    <p:sldId id="274" r:id="rId7"/>
    <p:sldId id="27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B2049-E702-4FDD-B492-30EC5515FAE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83E4B-F83E-440E-B7B4-AFE509D2DA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197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380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5130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517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726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106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6986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192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698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3497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0739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259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0E570-4C5F-4300-BD66-5A1E800250F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4B481-B40C-4B80-A2AA-28F1A90F59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551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0129" y="454772"/>
            <a:ext cx="10515600" cy="1325563"/>
          </a:xfrm>
        </p:spPr>
        <p:txBody>
          <a:bodyPr/>
          <a:lstStyle/>
          <a:p>
            <a:r>
              <a:rPr lang="en-US" dirty="0" smtClean="0"/>
              <a:t>Are we still happy with these?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74061" y="2120496"/>
            <a:ext cx="4558730" cy="211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318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52212" y="143275"/>
            <a:ext cx="10515600" cy="1325563"/>
          </a:xfrm>
        </p:spPr>
        <p:txBody>
          <a:bodyPr>
            <a:normAutofit/>
          </a:bodyPr>
          <a:lstStyle/>
          <a:p>
            <a:r>
              <a:rPr lang="en-GB" sz="8000" dirty="0">
                <a:solidFill>
                  <a:srgbClr val="7030A0"/>
                </a:solidFill>
                <a:latin typeface="Lucida Handwriting" panose="03010101010101010101" pitchFamily="66" charset="0"/>
              </a:rPr>
              <a:t>Growing Great</a:t>
            </a:r>
            <a:r>
              <a:rPr lang="en-GB" sz="8000" dirty="0" smtClean="0">
                <a:solidFill>
                  <a:srgbClr val="7030A0"/>
                </a:solidFill>
                <a:latin typeface="Lucida Handwriting" panose="03010101010101010101" pitchFamily="66" charset="0"/>
              </a:rPr>
              <a:t>…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581670" y="1993692"/>
            <a:ext cx="47178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B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 </a:t>
            </a: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to have the motivation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learn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things,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build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 learning and make a positive </a:t>
            </a: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contribution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the learning of others, too.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6001" y="4047829"/>
            <a:ext cx="49314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H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ave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</a:t>
            </a: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positive impact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 others and the world around us by the way we </a:t>
            </a: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care, speak and behave.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6001" y="5408339"/>
            <a:ext cx="4841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F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eel a </a:t>
            </a: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sense of self worth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</a:t>
            </a: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belonging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celebrating our own and others’ </a:t>
            </a: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individuality.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04841" y="1997016"/>
            <a:ext cx="2314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…relationships</a:t>
            </a:r>
            <a:r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063605" y="4602808"/>
            <a:ext cx="2314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…behaviour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115311" y="2676411"/>
            <a:ext cx="2314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…attitudes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79485" y="3341771"/>
            <a:ext cx="2314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…thoughtfulness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83018" y="5063492"/>
            <a:ext cx="2314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…independence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302798" y="4128795"/>
            <a:ext cx="2314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…love of learning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238341" y="415007"/>
            <a:ext cx="23143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…Responsibility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…Courage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…Compassion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…Respect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791065" y="5753144"/>
            <a:ext cx="2314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…teamwork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3749" y="1415538"/>
            <a:ext cx="595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Our GREAT aims for all at Baldwins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Hill…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18372" y="6073242"/>
            <a:ext cx="2843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…and so many other things!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Baldwins Hill 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035" y="2366348"/>
            <a:ext cx="4413454" cy="241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1713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30" y="656216"/>
            <a:ext cx="12193450" cy="373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081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09027" y="319655"/>
            <a:ext cx="8453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Read, Write, </a:t>
            </a:r>
            <a:r>
              <a:rPr lang="en-US" sz="3600" dirty="0" err="1" smtClean="0">
                <a:solidFill>
                  <a:srgbClr val="FF0000"/>
                </a:solidFill>
              </a:rPr>
              <a:t>Inc</a:t>
            </a:r>
            <a:r>
              <a:rPr lang="en-US" sz="3600" dirty="0" smtClean="0">
                <a:solidFill>
                  <a:srgbClr val="FF0000"/>
                </a:solidFill>
              </a:rPr>
              <a:t> is in full swing!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72532" y="1496849"/>
            <a:ext cx="909021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</a:rPr>
              <a:t>Children 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</a:rPr>
              <a:t>grouped by sounds they need to learn 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</a:rPr>
              <a:t>rather than whole class learning regardless of progress/needs </a:t>
            </a:r>
            <a:endParaRPr lang="en-US" sz="28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en-US" sz="2800" dirty="0" smtClean="0">
              <a:solidFill>
                <a:srgbClr val="0070C0"/>
              </a:solidFill>
            </a:endParaRPr>
          </a:p>
          <a:p>
            <a:r>
              <a:rPr lang="en-US" sz="2800" dirty="0" smtClean="0">
                <a:solidFill>
                  <a:srgbClr val="0070C0"/>
                </a:solidFill>
              </a:rPr>
              <a:t>Children </a:t>
            </a:r>
            <a:r>
              <a:rPr lang="en-US" sz="2800" dirty="0">
                <a:solidFill>
                  <a:srgbClr val="0070C0"/>
                </a:solidFill>
              </a:rPr>
              <a:t>regrouped as soon as they are ready to move on  </a:t>
            </a:r>
            <a:endParaRPr lang="en-GB" sz="2800" dirty="0">
              <a:solidFill>
                <a:srgbClr val="0070C0"/>
              </a:solidFill>
            </a:endParaRPr>
          </a:p>
          <a:p>
            <a:r>
              <a:rPr lang="en-US" sz="2800" dirty="0" smtClean="0">
                <a:solidFill>
                  <a:srgbClr val="0070C0"/>
                </a:solidFill>
              </a:rPr>
              <a:t>So far 78% of the children on the scheme have already moved groups at least once due to making swift progress with their sounds. </a:t>
            </a:r>
            <a:endParaRPr lang="en-US" sz="2800" dirty="0" smtClean="0">
              <a:solidFill>
                <a:srgbClr val="0070C0"/>
              </a:solidFill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50848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0261" y="613954"/>
            <a:ext cx="1136468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New schemes launched for:</a:t>
            </a:r>
          </a:p>
          <a:p>
            <a:r>
              <a:rPr lang="en-US" sz="3200" dirty="0" smtClean="0">
                <a:solidFill>
                  <a:srgbClr val="FFC000"/>
                </a:solidFill>
              </a:rPr>
              <a:t>Science,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R.E</a:t>
            </a:r>
            <a:r>
              <a:rPr lang="en-US" sz="3200" dirty="0" smtClean="0">
                <a:solidFill>
                  <a:schemeClr val="accent1"/>
                </a:solidFill>
              </a:rPr>
              <a:t>,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chemeClr val="accent1"/>
                </a:solidFill>
              </a:rPr>
              <a:t>History, </a:t>
            </a:r>
            <a:r>
              <a:rPr lang="en-US" sz="3200" dirty="0" smtClean="0">
                <a:solidFill>
                  <a:srgbClr val="0070C0"/>
                </a:solidFill>
              </a:rPr>
              <a:t>Geography,  Art</a:t>
            </a:r>
            <a:r>
              <a:rPr lang="en-US" sz="3200" dirty="0" smtClean="0"/>
              <a:t> – </a:t>
            </a:r>
            <a:r>
              <a:rPr lang="en-US" sz="3200" dirty="0" smtClean="0">
                <a:solidFill>
                  <a:schemeClr val="accent3">
                    <a:lumMod val="75000"/>
                  </a:schemeClr>
                </a:solidFill>
              </a:rPr>
              <a:t>children enjoying their learning even more in these subjects as they are being taught each week – the older scheme grouped subjects together at different times in the year. </a:t>
            </a:r>
          </a:p>
          <a:p>
            <a:endParaRPr lang="en-US" sz="28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US" sz="3200" dirty="0" smtClean="0">
                <a:solidFill>
                  <a:schemeClr val="accent3">
                    <a:lumMod val="75000"/>
                  </a:schemeClr>
                </a:solidFill>
              </a:rPr>
              <a:t>Children able to articulate their learning and use subject specific vocabulary more effectively and accurately.</a:t>
            </a:r>
            <a:endParaRPr lang="en-GB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667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69326" y="1724297"/>
            <a:ext cx="7276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Homework – thoughts?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5622611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901</TotalTime>
  <Words>245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Gill Sans MT</vt:lpstr>
      <vt:lpstr>Lucida Handwriting</vt:lpstr>
      <vt:lpstr>Gallery</vt:lpstr>
      <vt:lpstr>Office Theme</vt:lpstr>
      <vt:lpstr>Are we still happy with these? </vt:lpstr>
      <vt:lpstr>Growing Great…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Spencer</dc:creator>
  <cp:lastModifiedBy>Jennifer Dabell</cp:lastModifiedBy>
  <cp:revision>57</cp:revision>
  <dcterms:created xsi:type="dcterms:W3CDTF">2021-11-15T21:06:21Z</dcterms:created>
  <dcterms:modified xsi:type="dcterms:W3CDTF">2026-01-15T14:38:48Z</dcterms:modified>
</cp:coreProperties>
</file>