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9283-67CB-4E23-9079-0B3ACD68E6FA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3E86A-3670-4D57-ACF5-C39F78FAF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516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9283-67CB-4E23-9079-0B3ACD68E6FA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3E86A-3670-4D57-ACF5-C39F78FAF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113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9283-67CB-4E23-9079-0B3ACD68E6FA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3E86A-3670-4D57-ACF5-C39F78FAF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326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9283-67CB-4E23-9079-0B3ACD68E6FA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3E86A-3670-4D57-ACF5-C39F78FAF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611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9283-67CB-4E23-9079-0B3ACD68E6FA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3E86A-3670-4D57-ACF5-C39F78FAF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780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9283-67CB-4E23-9079-0B3ACD68E6FA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3E86A-3670-4D57-ACF5-C39F78FAF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040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9283-67CB-4E23-9079-0B3ACD68E6FA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3E86A-3670-4D57-ACF5-C39F78FAF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340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9283-67CB-4E23-9079-0B3ACD68E6FA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3E86A-3670-4D57-ACF5-C39F78FAF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498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9283-67CB-4E23-9079-0B3ACD68E6FA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3E86A-3670-4D57-ACF5-C39F78FAF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554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9283-67CB-4E23-9079-0B3ACD68E6FA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3E86A-3670-4D57-ACF5-C39F78FAF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691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9283-67CB-4E23-9079-0B3ACD68E6FA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3E86A-3670-4D57-ACF5-C39F78FAF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861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59283-67CB-4E23-9079-0B3ACD68E6FA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3E86A-3670-4D57-ACF5-C39F78FAF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128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9655" y="2332182"/>
            <a:ext cx="10386647" cy="3919901"/>
          </a:xfrm>
        </p:spPr>
        <p:txBody>
          <a:bodyPr>
            <a:noAutofit/>
          </a:bodyPr>
          <a:lstStyle/>
          <a:p>
            <a:pPr algn="l"/>
            <a:r>
              <a:rPr lang="en-US" sz="2800" b="1" dirty="0"/>
              <a:t>Parent Survey Dec </a:t>
            </a:r>
            <a:r>
              <a:rPr lang="en-US" sz="2800" b="1" dirty="0" smtClean="0"/>
              <a:t>25 </a:t>
            </a:r>
            <a:r>
              <a:rPr lang="en-US" sz="2800" b="1" dirty="0"/>
              <a:t>(NB - </a:t>
            </a:r>
            <a:r>
              <a:rPr lang="en-US" sz="2800" b="1" dirty="0" smtClean="0"/>
              <a:t>35 </a:t>
            </a:r>
            <a:r>
              <a:rPr lang="en-US" sz="2800" b="1" dirty="0"/>
              <a:t>responses vs last year's </a:t>
            </a:r>
            <a:r>
              <a:rPr lang="en-US" sz="2800" b="1" dirty="0" smtClean="0"/>
              <a:t>50 – previous year was 8!)</a:t>
            </a:r>
            <a:r>
              <a:rPr lang="en-US" sz="2800" b="1" dirty="0"/>
              <a:t/>
            </a:r>
            <a:br>
              <a:rPr lang="en-US" sz="2800" b="1" dirty="0"/>
            </a:br>
            <a:r>
              <a:rPr lang="en-US" sz="2800" b="1" dirty="0" smtClean="0"/>
              <a:t/>
            </a:r>
            <a:br>
              <a:rPr lang="en-US" sz="2800" b="1" dirty="0" smtClean="0"/>
            </a:br>
            <a:r>
              <a:rPr lang="en-US" sz="3200" dirty="0" smtClean="0">
                <a:solidFill>
                  <a:srgbClr val="00B050"/>
                </a:solidFill>
              </a:rPr>
              <a:t>92% </a:t>
            </a:r>
            <a:r>
              <a:rPr lang="en-US" sz="3200" dirty="0">
                <a:solidFill>
                  <a:srgbClr val="00B050"/>
                </a:solidFill>
              </a:rPr>
              <a:t>agree/strongly agree 'My child is happy at this </a:t>
            </a:r>
            <a:r>
              <a:rPr lang="en-US" sz="3200" dirty="0" smtClean="0">
                <a:solidFill>
                  <a:srgbClr val="00B050"/>
                </a:solidFill>
              </a:rPr>
              <a:t>school</a:t>
            </a:r>
            <a:r>
              <a:rPr lang="en-US" sz="3200" dirty="0" smtClean="0">
                <a:solidFill>
                  <a:srgbClr val="00B050"/>
                </a:solidFill>
              </a:rPr>
              <a:t>‘</a:t>
            </a:r>
            <a:r>
              <a:rPr lang="en-US" sz="3200" dirty="0" smtClean="0">
                <a:solidFill>
                  <a:srgbClr val="00B050"/>
                </a:solidFill>
              </a:rPr>
              <a:t/>
            </a:r>
            <a:br>
              <a:rPr lang="en-US" sz="3200" dirty="0" smtClean="0">
                <a:solidFill>
                  <a:srgbClr val="00B050"/>
                </a:solidFill>
              </a:rPr>
            </a:br>
            <a:r>
              <a:rPr lang="en-US" sz="3200" dirty="0">
                <a:solidFill>
                  <a:srgbClr val="00B050"/>
                </a:solidFill>
              </a:rPr>
              <a:t/>
            </a:r>
            <a:br>
              <a:rPr lang="en-US" sz="3200" dirty="0">
                <a:solidFill>
                  <a:srgbClr val="00B050"/>
                </a:solidFill>
              </a:rPr>
            </a:br>
            <a:r>
              <a:rPr lang="en-US" sz="3200" dirty="0" smtClean="0">
                <a:solidFill>
                  <a:srgbClr val="00B050"/>
                </a:solidFill>
              </a:rPr>
              <a:t>97% </a:t>
            </a:r>
            <a:r>
              <a:rPr lang="en-US" sz="3200" dirty="0">
                <a:solidFill>
                  <a:srgbClr val="00B050"/>
                </a:solidFill>
              </a:rPr>
              <a:t>agree/strongly agree 'The school makes me aware of what my child will learn during the </a:t>
            </a:r>
            <a:r>
              <a:rPr lang="en-US" sz="3200" dirty="0" smtClean="0">
                <a:solidFill>
                  <a:srgbClr val="00B050"/>
                </a:solidFill>
              </a:rPr>
              <a:t>year</a:t>
            </a:r>
            <a:r>
              <a:rPr lang="en-US" sz="3200" dirty="0" smtClean="0">
                <a:solidFill>
                  <a:srgbClr val="00B050"/>
                </a:solidFill>
              </a:rPr>
              <a:t>’</a:t>
            </a:r>
            <a:r>
              <a:rPr lang="en-US" sz="3200" dirty="0" smtClean="0">
                <a:solidFill>
                  <a:srgbClr val="00B050"/>
                </a:solidFill>
              </a:rPr>
              <a:t/>
            </a:r>
            <a:br>
              <a:rPr lang="en-US" sz="3200" dirty="0" smtClean="0">
                <a:solidFill>
                  <a:srgbClr val="00B050"/>
                </a:solidFill>
              </a:rPr>
            </a:br>
            <a:r>
              <a:rPr lang="en-US" sz="3200" dirty="0" smtClean="0">
                <a:solidFill>
                  <a:srgbClr val="00B050"/>
                </a:solidFill>
              </a:rPr>
              <a:t/>
            </a:r>
            <a:br>
              <a:rPr lang="en-US" sz="3200" dirty="0" smtClean="0">
                <a:solidFill>
                  <a:srgbClr val="00B050"/>
                </a:solidFill>
              </a:rPr>
            </a:br>
            <a:r>
              <a:rPr lang="en-US" sz="3200" dirty="0" smtClean="0">
                <a:solidFill>
                  <a:srgbClr val="00B050"/>
                </a:solidFill>
              </a:rPr>
              <a:t>86</a:t>
            </a:r>
            <a:r>
              <a:rPr lang="en-US" sz="3200" dirty="0">
                <a:solidFill>
                  <a:srgbClr val="00B050"/>
                </a:solidFill>
              </a:rPr>
              <a:t>% agree/strongly agree (or haven't raised concerns) 'When I have raised concerns with the school they have been</a:t>
            </a:r>
            <a:br>
              <a:rPr lang="en-US" sz="3200" dirty="0">
                <a:solidFill>
                  <a:srgbClr val="00B050"/>
                </a:solidFill>
              </a:rPr>
            </a:br>
            <a:r>
              <a:rPr lang="en-GB" sz="3200" dirty="0">
                <a:solidFill>
                  <a:srgbClr val="00B050"/>
                </a:solidFill>
              </a:rPr>
              <a:t>dealt with </a:t>
            </a:r>
            <a:r>
              <a:rPr lang="en-GB" sz="3200" smtClean="0">
                <a:solidFill>
                  <a:srgbClr val="00B050"/>
                </a:solidFill>
              </a:rPr>
              <a:t>properly</a:t>
            </a:r>
            <a:r>
              <a:rPr lang="en-GB" sz="3200" smtClean="0">
                <a:solidFill>
                  <a:srgbClr val="00B050"/>
                </a:solidFill>
              </a:rPr>
              <a:t>‘</a:t>
            </a:r>
            <a:r>
              <a:rPr lang="en-GB" sz="3200" dirty="0" smtClean="0">
                <a:solidFill>
                  <a:srgbClr val="00B050"/>
                </a:solidFill>
              </a:rPr>
              <a:t/>
            </a:r>
            <a:br>
              <a:rPr lang="en-GB" sz="3200" dirty="0" smtClean="0">
                <a:solidFill>
                  <a:srgbClr val="00B050"/>
                </a:solidFill>
              </a:rPr>
            </a:br>
            <a:endParaRPr lang="en-GB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71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Calibri" panose="020F0502020204030204" pitchFamily="34" charset="0"/>
              </a:rPr>
              <a:t>3 key </a:t>
            </a:r>
            <a:r>
              <a:rPr lang="en-US" dirty="0" smtClean="0">
                <a:latin typeface="Calibri" panose="020F0502020204030204" pitchFamily="34" charset="0"/>
              </a:rPr>
              <a:t>Areas for focus </a:t>
            </a:r>
            <a:br>
              <a:rPr lang="en-US" dirty="0" smtClean="0">
                <a:latin typeface="Calibri" panose="020F0502020204030204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206" y="914400"/>
            <a:ext cx="10832960" cy="5538651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‘The </a:t>
            </a:r>
            <a:r>
              <a:rPr lang="en-US" sz="3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school has high expectations for my 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child’ 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= 77% agree/strongly </a:t>
            </a:r>
            <a:r>
              <a:rPr lang="en-US" sz="3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agree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, (</a:t>
            </a: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increase from last year’s 72%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) </a:t>
            </a:r>
            <a:r>
              <a:rPr lang="en-US" sz="3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12% disagree 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17% 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 'don't 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know‘ (</a:t>
            </a: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same as </a:t>
            </a: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last time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)</a:t>
            </a:r>
            <a:endParaRPr lang="en-US" sz="32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endParaRPr lang="en-GB" sz="1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‘The </a:t>
            </a:r>
            <a:r>
              <a:rPr lang="en-US" sz="3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school makes sure its pupils are well 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behaved’ </a:t>
            </a:r>
            <a:r>
              <a:rPr lang="en-US" sz="32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= 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57% agree/strongly agree  17% don’t know. Leaving 26% disagreeing. (</a:t>
            </a:r>
            <a:r>
              <a:rPr lang="en-US" sz="3200" b="1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L</a:t>
            </a: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ast year was 22% disagreeing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</a:rPr>
              <a:t>) </a:t>
            </a:r>
          </a:p>
          <a:p>
            <a:endParaRPr lang="en-US" sz="100" dirty="0" smtClean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</a:rPr>
              <a:t>‘The </a:t>
            </a:r>
            <a:r>
              <a:rPr lang="en-US" sz="3200" dirty="0">
                <a:solidFill>
                  <a:schemeClr val="accent2">
                    <a:lumMod val="75000"/>
                  </a:schemeClr>
                </a:solidFill>
              </a:rPr>
              <a:t>s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</a:rPr>
              <a:t>chool supports my child’s wider personal development’ </a:t>
            </a:r>
          </a:p>
          <a:p>
            <a:pPr marL="0" indent="0">
              <a:buNone/>
            </a:pP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</a:rPr>
              <a:t>whilst 66% are either agree/strongly agree  - 26% ‘don’t know’. How are we communicating our extensive work on holistic development beyond Reading, </a:t>
            </a:r>
            <a:r>
              <a:rPr lang="en-US" sz="3200" dirty="0">
                <a:solidFill>
                  <a:schemeClr val="accent2">
                    <a:lumMod val="75000"/>
                  </a:schemeClr>
                </a:solidFill>
              </a:rPr>
              <a:t>W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</a:rPr>
              <a:t>riting and </a:t>
            </a:r>
            <a:r>
              <a:rPr lang="en-US" sz="3200" dirty="0" err="1">
                <a:solidFill>
                  <a:schemeClr val="accent2">
                    <a:lumMod val="75000"/>
                  </a:schemeClr>
                </a:solidFill>
              </a:rPr>
              <a:t>M</a:t>
            </a:r>
            <a:r>
              <a:rPr lang="en-US" sz="3200" dirty="0" err="1" smtClean="0">
                <a:solidFill>
                  <a:schemeClr val="accent2">
                    <a:lumMod val="75000"/>
                  </a:schemeClr>
                </a:solidFill>
              </a:rPr>
              <a:t>aths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</a:rPr>
              <a:t>? </a:t>
            </a:r>
          </a:p>
          <a:p>
            <a:pPr marL="0" indent="0">
              <a:buNone/>
            </a:pP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</a:rPr>
              <a:t>(</a:t>
            </a:r>
            <a:r>
              <a:rPr lang="en-US" sz="3200" b="1" dirty="0" smtClean="0">
                <a:solidFill>
                  <a:schemeClr val="accent2">
                    <a:lumMod val="75000"/>
                  </a:schemeClr>
                </a:solidFill>
              </a:rPr>
              <a:t>last year- 78% agreed – 16% didn’t know)</a:t>
            </a:r>
            <a:endParaRPr lang="en-GB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6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3 key themes of success from the comments: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00B050"/>
                </a:solidFill>
              </a:rPr>
              <a:t>Community/family feel of the school, ‘placing high value on encouraging children to develop into well-rounded individuals.’ </a:t>
            </a:r>
            <a:endParaRPr lang="en-US" sz="3200" dirty="0">
              <a:solidFill>
                <a:srgbClr val="00B050"/>
              </a:solidFill>
            </a:endParaRPr>
          </a:p>
          <a:p>
            <a:r>
              <a:rPr lang="en-US" sz="3200" dirty="0" smtClean="0">
                <a:solidFill>
                  <a:srgbClr val="00B050"/>
                </a:solidFill>
              </a:rPr>
              <a:t>Great sporting opportunities</a:t>
            </a:r>
          </a:p>
          <a:p>
            <a:endParaRPr lang="en-US" sz="3200" dirty="0" smtClean="0">
              <a:solidFill>
                <a:srgbClr val="00B050"/>
              </a:solidFill>
            </a:endParaRPr>
          </a:p>
          <a:p>
            <a:r>
              <a:rPr lang="en-US" sz="3200" dirty="0" smtClean="0">
                <a:solidFill>
                  <a:srgbClr val="00B050"/>
                </a:solidFill>
              </a:rPr>
              <a:t>Excellent teachers </a:t>
            </a:r>
          </a:p>
          <a:p>
            <a:pPr marL="0" indent="0">
              <a:buNone/>
            </a:pPr>
            <a:endParaRPr lang="en-US" sz="3200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0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8646" y="456565"/>
            <a:ext cx="10515600" cy="1325563"/>
          </a:xfrm>
        </p:spPr>
        <p:txBody>
          <a:bodyPr/>
          <a:lstStyle/>
          <a:p>
            <a:r>
              <a:rPr lang="en-US" dirty="0" smtClean="0"/>
              <a:t>3 key themes of ‘even better ifs’ from the comments…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4142" y="1782128"/>
            <a:ext cx="10515600" cy="4351338"/>
          </a:xfrm>
        </p:spPr>
        <p:txBody>
          <a:bodyPr/>
          <a:lstStyle/>
          <a:p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Wider selection of clubs</a:t>
            </a:r>
          </a:p>
          <a:p>
            <a:endParaRPr lang="en-US" sz="3200" dirty="0" smtClean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Communication to be more streamlined and prompt - can be overwhelming and short notice at times</a:t>
            </a:r>
            <a:r>
              <a:rPr lang="en-US" sz="320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3200" dirty="0" smtClean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3200" dirty="0" smtClean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felt that some teachers aren’t available to speak to at drop off/pick up times. </a:t>
            </a:r>
            <a:endParaRPr lang="en-US" sz="3200" dirty="0" smtClean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3200" dirty="0" smtClean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0148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297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Office Theme</vt:lpstr>
      <vt:lpstr>Parent Survey Dec 25 (NB - 35 responses vs last year's 50 – previous year was 8!)  92% agree/strongly agree 'My child is happy at this school‘  97% agree/strongly agree 'The school makes me aware of what my child will learn during the year’  86% agree/strongly agree (or haven't raised concerns) 'When I have raised concerns with the school they have been dealt with properly‘ </vt:lpstr>
      <vt:lpstr>3 key Areas for focus  </vt:lpstr>
      <vt:lpstr>3 key themes of success from the comments:</vt:lpstr>
      <vt:lpstr>3 key themes of ‘even better ifs’ from the comments…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Survey Dec 24 (NB - 50 responses vs last year's 8)  3 key Strengths  94% agree/strongly agree 'My child is happy at this school‘  98% agree/strongly agree 'The school makes me aware of what my child will learn during the year‘  86% agree/strongly agree (or haven't raised concerns) 'When I have raised concerns with the school they have been dealt with properly‘</dc:title>
  <dc:creator>Jennifer Dabell</dc:creator>
  <cp:lastModifiedBy>Jennifer Dabell</cp:lastModifiedBy>
  <cp:revision>18</cp:revision>
  <dcterms:created xsi:type="dcterms:W3CDTF">2025-01-13T17:04:54Z</dcterms:created>
  <dcterms:modified xsi:type="dcterms:W3CDTF">2026-01-15T14:24:29Z</dcterms:modified>
</cp:coreProperties>
</file>