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7"/>
  </p:notesMasterIdLst>
  <p:handoutMasterIdLst>
    <p:handoutMasterId r:id="rId18"/>
  </p:handoutMasterIdLst>
  <p:sldIdLst>
    <p:sldId id="258" r:id="rId2"/>
    <p:sldId id="271" r:id="rId3"/>
    <p:sldId id="285" r:id="rId4"/>
    <p:sldId id="287" r:id="rId5"/>
    <p:sldId id="286" r:id="rId6"/>
    <p:sldId id="284" r:id="rId7"/>
    <p:sldId id="279" r:id="rId8"/>
    <p:sldId id="272" r:id="rId9"/>
    <p:sldId id="273" r:id="rId10"/>
    <p:sldId id="274" r:id="rId11"/>
    <p:sldId id="275" r:id="rId12"/>
    <p:sldId id="276" r:id="rId13"/>
    <p:sldId id="266" r:id="rId14"/>
    <p:sldId id="281" r:id="rId15"/>
    <p:sldId id="280" r:id="rId1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6182" autoAdjust="0"/>
  </p:normalViewPr>
  <p:slideViewPr>
    <p:cSldViewPr showGuides="1">
      <p:cViewPr varScale="1">
        <p:scale>
          <a:sx n="67" d="100"/>
          <a:sy n="67" d="100"/>
        </p:scale>
        <p:origin x="66" y="12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3/8/2022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3/8/2022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3/8/2022</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3/8/2022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3/8/2022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6000"/>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3/8/2022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3/8/2022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3/8/2022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3/8/2022</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3/8/2022</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3/8/2022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3/8/2022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3/8/2022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3/8/2022</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nnafreud.org/on-my-min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oswaldroad.co.uk/wp-content/uploads/2020/07/7waysanxiety.pdf" TargetMode="External"/><Relationship Id="rId2" Type="http://schemas.openxmlformats.org/officeDocument/2006/relationships/hyperlink" Target="https://sussexcamhs.nhs.uk/help-support/young-people/anxiety-yp/" TargetMode="External"/><Relationship Id="rId1" Type="http://schemas.openxmlformats.org/officeDocument/2006/relationships/slideLayout" Target="../slideLayouts/slideLayout2.xml"/><Relationship Id="rId6" Type="http://schemas.openxmlformats.org/officeDocument/2006/relationships/hyperlink" Target="https://www.familylives.org.uk/advice/your-family/family-life/back-to-school-transition-after-lockdown/" TargetMode="External"/><Relationship Id="rId5" Type="http://schemas.openxmlformats.org/officeDocument/2006/relationships/hyperlink" Target="https://youngminds.org.uk/blog/coping-with-anxiety-about-going-back-to-school/?gclid=CjwKCAiAm-2BBhANEiwAe7eyFNNDSzZMZ9R7oX3z8cBxdMXYRKGeTukT5IOtKc9s6Ejgy9jkWah63xoCXGsQAvD_BwE" TargetMode="External"/><Relationship Id="rId4" Type="http://schemas.openxmlformats.org/officeDocument/2006/relationships/hyperlink" Target="https://www.annafreud.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9346" y="1988840"/>
            <a:ext cx="7008574" cy="2808586"/>
          </a:xfrm>
        </p:spPr>
        <p:txBody>
          <a:bodyPr>
            <a:normAutofit/>
          </a:bodyPr>
          <a:lstStyle/>
          <a:p>
            <a:r>
              <a:rPr lang="en-US" dirty="0" smtClean="0"/>
              <a:t>Transition for </a:t>
            </a:r>
            <a:r>
              <a:rPr lang="en-US" dirty="0"/>
              <a:t>C</a:t>
            </a:r>
            <a:r>
              <a:rPr lang="en-US" dirty="0" smtClean="0"/>
              <a:t>hildren with Additional Needs</a:t>
            </a:r>
            <a:endParaRPr lang="en-US" dirty="0"/>
          </a:p>
        </p:txBody>
      </p:sp>
      <p:sp>
        <p:nvSpPr>
          <p:cNvPr id="3" name="Subtitle 2"/>
          <p:cNvSpPr>
            <a:spLocks noGrp="1"/>
          </p:cNvSpPr>
          <p:nvPr>
            <p:ph type="subTitle" idx="1"/>
          </p:nvPr>
        </p:nvSpPr>
        <p:spPr/>
        <p:txBody>
          <a:bodyPr>
            <a:normAutofit/>
          </a:bodyPr>
          <a:lstStyle/>
          <a:p>
            <a:r>
              <a:rPr lang="en-US" sz="2000" dirty="0" smtClean="0"/>
              <a:t>March </a:t>
            </a:r>
            <a:r>
              <a:rPr lang="en-US" sz="2000" dirty="0" smtClean="0"/>
              <a:t>2022</a:t>
            </a:r>
            <a:endParaRPr lang="en-US" sz="2000" dirty="0" smtClean="0"/>
          </a:p>
          <a:p>
            <a:r>
              <a:rPr lang="en-US" sz="2000" dirty="0" smtClean="0"/>
              <a:t>Emily Webster </a:t>
            </a:r>
            <a:endParaRPr lang="en-US" sz="2000" dirty="0" smtClean="0"/>
          </a:p>
          <a:p>
            <a:r>
              <a:rPr lang="en-US" sz="2000" dirty="0" smtClean="0"/>
              <a:t>Head of Trust </a:t>
            </a:r>
            <a:r>
              <a:rPr lang="en-US" sz="2000" dirty="0" smtClean="0"/>
              <a:t>Inclusion</a:t>
            </a:r>
            <a:endParaRPr lang="en-US" sz="2000" dirty="0"/>
          </a:p>
        </p:txBody>
      </p:sp>
      <p:pic>
        <p:nvPicPr>
          <p:cNvPr id="1026" name="Picture 2" descr="Transition into Year 4 | Aberford C of E (VC)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12" y="2132856"/>
            <a:ext cx="3977660" cy="214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Information</a:t>
            </a:r>
            <a:endParaRPr lang="en-GB" dirty="0"/>
          </a:p>
        </p:txBody>
      </p:sp>
      <p:sp>
        <p:nvSpPr>
          <p:cNvPr id="3" name="Content Placeholder 2"/>
          <p:cNvSpPr>
            <a:spLocks noGrp="1"/>
          </p:cNvSpPr>
          <p:nvPr>
            <p:ph idx="1"/>
          </p:nvPr>
        </p:nvSpPr>
        <p:spPr>
          <a:xfrm>
            <a:off x="1117309" y="1701800"/>
            <a:ext cx="9153567" cy="4470400"/>
          </a:xfrm>
        </p:spPr>
        <p:txBody>
          <a:bodyPr>
            <a:normAutofit/>
          </a:bodyPr>
          <a:lstStyle/>
          <a:p>
            <a:pPr marL="0" indent="0">
              <a:buNone/>
            </a:pPr>
            <a:endParaRPr lang="en-US" dirty="0" smtClean="0"/>
          </a:p>
          <a:p>
            <a:pPr marL="0" indent="0">
              <a:buNone/>
            </a:pPr>
            <a:r>
              <a:rPr lang="en-US" dirty="0" smtClean="0"/>
              <a:t>Provide </a:t>
            </a:r>
            <a:r>
              <a:rPr lang="en-US" dirty="0"/>
              <a:t>as much </a:t>
            </a:r>
            <a:r>
              <a:rPr lang="en-US" dirty="0" smtClean="0"/>
              <a:t>information </a:t>
            </a:r>
            <a:r>
              <a:rPr lang="en-US" dirty="0"/>
              <a:t>as possible. </a:t>
            </a:r>
            <a:endParaRPr lang="en-US" dirty="0" smtClean="0"/>
          </a:p>
          <a:p>
            <a:pPr marL="0" indent="0">
              <a:buNone/>
            </a:pPr>
            <a:endParaRPr lang="en-US" dirty="0" smtClean="0"/>
          </a:p>
          <a:p>
            <a:pPr marL="0" indent="0">
              <a:buNone/>
            </a:pPr>
            <a:r>
              <a:rPr lang="en-US" dirty="0" err="1" smtClean="0"/>
              <a:t>Emphasising</a:t>
            </a:r>
            <a:r>
              <a:rPr lang="en-US" dirty="0" smtClean="0"/>
              <a:t> </a:t>
            </a:r>
            <a:r>
              <a:rPr lang="en-US" dirty="0" smtClean="0"/>
              <a:t>what will be the same will be reassuring to your child</a:t>
            </a:r>
            <a:r>
              <a:rPr lang="en-US" dirty="0" smtClean="0"/>
              <a:t>.</a:t>
            </a:r>
          </a:p>
          <a:p>
            <a:pPr marL="0" indent="0">
              <a:buNone/>
            </a:pPr>
            <a:endParaRPr lang="en-US" dirty="0" smtClean="0"/>
          </a:p>
          <a:p>
            <a:pPr marL="0" indent="0">
              <a:buNone/>
            </a:pPr>
            <a:r>
              <a:rPr lang="en-US" dirty="0" smtClean="0"/>
              <a:t>Remember </a:t>
            </a:r>
            <a:r>
              <a:rPr lang="en-US" dirty="0" smtClean="0"/>
              <a:t>to use the tools provided by the new school or class. </a:t>
            </a:r>
            <a:endParaRPr lang="en-US" dirty="0" smtClean="0"/>
          </a:p>
          <a:p>
            <a:pPr marL="0" indent="0">
              <a:buNone/>
            </a:pPr>
            <a:endParaRPr lang="en-GB" dirty="0"/>
          </a:p>
        </p:txBody>
      </p:sp>
      <p:sp>
        <p:nvSpPr>
          <p:cNvPr id="4" name="AutoShape 2" descr="Google Talk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Google Talk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8742074" y="238592"/>
            <a:ext cx="2905983" cy="1390208"/>
          </a:xfrm>
          <a:prstGeom prst="rect">
            <a:avLst/>
          </a:prstGeom>
        </p:spPr>
      </p:pic>
    </p:spTree>
    <p:extLst>
      <p:ext uri="{BB962C8B-B14F-4D97-AF65-F5344CB8AC3E}">
        <p14:creationId xmlns:p14="http://schemas.microsoft.com/office/powerpoint/2010/main" val="58381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for more</a:t>
            </a:r>
            <a:endParaRPr lang="en-GB" dirty="0"/>
          </a:p>
        </p:txBody>
      </p:sp>
      <p:sp>
        <p:nvSpPr>
          <p:cNvPr id="3" name="Content Placeholder 2"/>
          <p:cNvSpPr>
            <a:spLocks noGrp="1"/>
          </p:cNvSpPr>
          <p:nvPr>
            <p:ph idx="1"/>
          </p:nvPr>
        </p:nvSpPr>
        <p:spPr>
          <a:xfrm>
            <a:off x="1117309" y="1701800"/>
            <a:ext cx="9225575" cy="4470400"/>
          </a:xfrm>
        </p:spPr>
        <p:txBody>
          <a:bodyPr>
            <a:normAutofit/>
          </a:bodyPr>
          <a:lstStyle/>
          <a:p>
            <a:pPr marL="0" indent="0">
              <a:buNone/>
            </a:pPr>
            <a:endParaRPr lang="en-US" b="1" cap="all" dirty="0" smtClean="0"/>
          </a:p>
          <a:p>
            <a:pPr marL="0" indent="0">
              <a:buNone/>
            </a:pPr>
            <a:r>
              <a:rPr lang="en-US" dirty="0" smtClean="0"/>
              <a:t>More information can be asked for especially if your child has a question that hasn’t been answered.</a:t>
            </a:r>
            <a:endParaRPr lang="en-US" dirty="0" smtClean="0"/>
          </a:p>
          <a:p>
            <a:pPr marL="0" indent="0">
              <a:buNone/>
            </a:pPr>
            <a:r>
              <a:rPr lang="en-US" dirty="0" smtClean="0"/>
              <a:t>Social </a:t>
            </a:r>
            <a:r>
              <a:rPr lang="en-US" dirty="0" smtClean="0"/>
              <a:t>stories </a:t>
            </a:r>
            <a:r>
              <a:rPr lang="en-US" dirty="0" smtClean="0"/>
              <a:t>can be written by school to help – please ask for what you now your child needs. </a:t>
            </a:r>
          </a:p>
          <a:p>
            <a:pPr marL="0" indent="0">
              <a:buNone/>
            </a:pPr>
            <a:r>
              <a:rPr lang="en-US" dirty="0" smtClean="0"/>
              <a:t>Ask for extra visits.</a:t>
            </a:r>
            <a:endParaRPr lang="en-GB" dirty="0"/>
          </a:p>
        </p:txBody>
      </p:sp>
      <p:pic>
        <p:nvPicPr>
          <p:cNvPr id="4" name="Picture 3"/>
          <p:cNvPicPr>
            <a:picLocks noChangeAspect="1"/>
          </p:cNvPicPr>
          <p:nvPr/>
        </p:nvPicPr>
        <p:blipFill>
          <a:blip r:embed="rId2"/>
          <a:stretch>
            <a:fillRect/>
          </a:stretch>
        </p:blipFill>
        <p:spPr>
          <a:xfrm>
            <a:off x="9034922" y="188640"/>
            <a:ext cx="2685144" cy="1284560"/>
          </a:xfrm>
          <a:prstGeom prst="rect">
            <a:avLst/>
          </a:prstGeom>
        </p:spPr>
      </p:pic>
    </p:spTree>
    <p:extLst>
      <p:ext uri="{BB962C8B-B14F-4D97-AF65-F5344CB8AC3E}">
        <p14:creationId xmlns:p14="http://schemas.microsoft.com/office/powerpoint/2010/main" val="90874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Routine</a:t>
            </a:r>
            <a:endParaRPr lang="en-US" sz="6000" dirty="0"/>
          </a:p>
        </p:txBody>
      </p:sp>
      <p:sp>
        <p:nvSpPr>
          <p:cNvPr id="3" name="Content Placeholder 2"/>
          <p:cNvSpPr>
            <a:spLocks noGrp="1"/>
          </p:cNvSpPr>
          <p:nvPr>
            <p:ph idx="1"/>
          </p:nvPr>
        </p:nvSpPr>
        <p:spPr>
          <a:xfrm>
            <a:off x="765820" y="2132856"/>
            <a:ext cx="10585176" cy="4470400"/>
          </a:xfrm>
        </p:spPr>
        <p:txBody>
          <a:bodyPr>
            <a:normAutofit/>
          </a:bodyPr>
          <a:lstStyle/>
          <a:p>
            <a:pPr marL="0" indent="0">
              <a:buNone/>
            </a:pPr>
            <a:r>
              <a:rPr lang="en-US" sz="2600" dirty="0" smtClean="0"/>
              <a:t>Go over new routines</a:t>
            </a:r>
          </a:p>
          <a:p>
            <a:pPr marL="0" indent="0">
              <a:buNone/>
            </a:pPr>
            <a:endParaRPr lang="en-US" sz="2600" dirty="0"/>
          </a:p>
          <a:p>
            <a:pPr marL="0" indent="0">
              <a:buNone/>
            </a:pPr>
            <a:r>
              <a:rPr lang="en-US" sz="2600" dirty="0" smtClean="0"/>
              <a:t>Use the tools given e.g. timetables</a:t>
            </a:r>
          </a:p>
          <a:p>
            <a:pPr marL="0" indent="0">
              <a:buNone/>
            </a:pPr>
            <a:endParaRPr lang="en-US" sz="2600" dirty="0"/>
          </a:p>
          <a:p>
            <a:pPr marL="0" indent="0">
              <a:buNone/>
            </a:pPr>
            <a:r>
              <a:rPr lang="en-US" sz="2600" dirty="0" err="1" smtClean="0"/>
              <a:t>Practise</a:t>
            </a:r>
            <a:r>
              <a:rPr lang="en-US" sz="2600" dirty="0" smtClean="0"/>
              <a:t> new routines like routes to school</a:t>
            </a:r>
            <a:endParaRPr lang="en-US" sz="2600" dirty="0" smtClean="0"/>
          </a:p>
        </p:txBody>
      </p:sp>
      <p:pic>
        <p:nvPicPr>
          <p:cNvPr id="5122" name="Picture 2" descr="School timetable | LearnEnglish Kids | British Counc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2479" y="4352543"/>
            <a:ext cx="3202533" cy="224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1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8289471" cy="1397000"/>
          </a:xfrm>
        </p:spPr>
        <p:txBody>
          <a:bodyPr/>
          <a:lstStyle/>
          <a:p>
            <a:r>
              <a:rPr lang="en-US" sz="5400" dirty="0" smtClean="0"/>
              <a:t>Educational Psychology</a:t>
            </a:r>
            <a:endParaRPr lang="en-US" sz="5400" dirty="0"/>
          </a:p>
        </p:txBody>
      </p:sp>
      <p:sp>
        <p:nvSpPr>
          <p:cNvPr id="4" name="Content Placeholder 3"/>
          <p:cNvSpPr>
            <a:spLocks noGrp="1"/>
          </p:cNvSpPr>
          <p:nvPr>
            <p:ph idx="1"/>
          </p:nvPr>
        </p:nvSpPr>
        <p:spPr/>
        <p:txBody>
          <a:bodyPr>
            <a:normAutofit/>
          </a:bodyPr>
          <a:lstStyle/>
          <a:p>
            <a:pPr marL="0" indent="0">
              <a:buNone/>
            </a:pPr>
            <a:r>
              <a:rPr lang="en-GB" dirty="0" smtClean="0"/>
              <a:t>If your child is particularly anxious and </a:t>
            </a:r>
            <a:r>
              <a:rPr lang="en-GB" dirty="0" smtClean="0"/>
              <a:t>you have already sought all the help possible from school.</a:t>
            </a:r>
            <a:endParaRPr lang="en-GB" dirty="0" smtClean="0">
              <a:hlinkClick r:id="rId2"/>
            </a:endParaRPr>
          </a:p>
          <a:p>
            <a:pPr marL="0" indent="0">
              <a:buNone/>
            </a:pPr>
            <a:r>
              <a:rPr lang="en-GB" dirty="0" smtClean="0">
                <a:hlinkClick r:id="rId2"/>
              </a:rPr>
              <a:t>https://westsussex.local-offer.org/information_pages/608-resources-and-advice-for-supporting-home-learning</a:t>
            </a:r>
          </a:p>
          <a:p>
            <a:endParaRPr lang="en-GB" dirty="0"/>
          </a:p>
        </p:txBody>
      </p:sp>
      <p:pic>
        <p:nvPicPr>
          <p:cNvPr id="5" name="Picture 4"/>
          <p:cNvPicPr>
            <a:picLocks noChangeAspect="1"/>
          </p:cNvPicPr>
          <p:nvPr/>
        </p:nvPicPr>
        <p:blipFill>
          <a:blip r:embed="rId3"/>
          <a:stretch>
            <a:fillRect/>
          </a:stretch>
        </p:blipFill>
        <p:spPr>
          <a:xfrm>
            <a:off x="3502124" y="3645024"/>
            <a:ext cx="5112568" cy="3093642"/>
          </a:xfrm>
          <a:prstGeom prst="rect">
            <a:avLst/>
          </a:prstGeom>
        </p:spPr>
      </p:pic>
    </p:spTree>
    <p:extLst>
      <p:ext uri="{BB962C8B-B14F-4D97-AF65-F5344CB8AC3E}">
        <p14:creationId xmlns:p14="http://schemas.microsoft.com/office/powerpoint/2010/main" val="35968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Resources</a:t>
            </a:r>
            <a:endParaRPr lang="en-US" dirty="0"/>
          </a:p>
        </p:txBody>
      </p:sp>
      <p:sp>
        <p:nvSpPr>
          <p:cNvPr id="4" name="Content Placeholder 3"/>
          <p:cNvSpPr>
            <a:spLocks noGrp="1"/>
          </p:cNvSpPr>
          <p:nvPr>
            <p:ph idx="1"/>
          </p:nvPr>
        </p:nvSpPr>
        <p:spPr/>
        <p:txBody>
          <a:bodyPr>
            <a:normAutofit/>
          </a:bodyPr>
          <a:lstStyle/>
          <a:p>
            <a:r>
              <a:rPr lang="en-GB" dirty="0" smtClean="0">
                <a:hlinkClick r:id="rId2"/>
              </a:rPr>
              <a:t>https</a:t>
            </a:r>
            <a:r>
              <a:rPr lang="en-GB" dirty="0">
                <a:hlinkClick r:id="rId2"/>
              </a:rPr>
              <a:t>://</a:t>
            </a:r>
            <a:r>
              <a:rPr lang="en-GB" dirty="0" smtClean="0">
                <a:hlinkClick r:id="rId2"/>
              </a:rPr>
              <a:t>sussexcamhs.nhs.uk/help-support/young-people/anxiety-yp/</a:t>
            </a:r>
            <a:endParaRPr lang="en-GB" dirty="0" smtClean="0"/>
          </a:p>
          <a:p>
            <a:r>
              <a:rPr lang="en-GB" dirty="0" smtClean="0">
                <a:hlinkClick r:id="rId3"/>
              </a:rPr>
              <a:t>http://www.oswaldroad.co.uk/wp-content/uploads/2020/07/7waysanxiety.pdf</a:t>
            </a:r>
            <a:endParaRPr lang="en-GB" dirty="0" smtClean="0"/>
          </a:p>
          <a:p>
            <a:r>
              <a:rPr lang="en-GB" dirty="0" smtClean="0">
                <a:hlinkClick r:id="rId4"/>
              </a:rPr>
              <a:t>https</a:t>
            </a:r>
            <a:r>
              <a:rPr lang="en-GB" dirty="0">
                <a:hlinkClick r:id="rId4"/>
              </a:rPr>
              <a:t>://</a:t>
            </a:r>
            <a:r>
              <a:rPr lang="en-GB" dirty="0" smtClean="0">
                <a:hlinkClick r:id="rId4"/>
              </a:rPr>
              <a:t>www.annafreud.org</a:t>
            </a:r>
            <a:endParaRPr lang="en-GB" dirty="0" smtClean="0"/>
          </a:p>
          <a:p>
            <a:r>
              <a:rPr lang="en-GB" dirty="0">
                <a:hlinkClick r:id="rId5"/>
              </a:rPr>
              <a:t>https://</a:t>
            </a:r>
            <a:r>
              <a:rPr lang="en-GB" dirty="0" smtClean="0">
                <a:hlinkClick r:id="rId5"/>
              </a:rPr>
              <a:t>youngminds.org.uk</a:t>
            </a:r>
            <a:r>
              <a:rPr lang="en-GB" dirty="0" smtClean="0">
                <a:hlinkClick r:id="rId6"/>
              </a:rPr>
              <a:t>https</a:t>
            </a:r>
            <a:r>
              <a:rPr lang="en-GB" dirty="0">
                <a:hlinkClick r:id="rId6"/>
              </a:rPr>
              <a:t>://www.familylives.org.uk/advice/your-family/family-life/back-to-school-transition-after-lockdown</a:t>
            </a:r>
            <a:r>
              <a:rPr lang="en-GB" dirty="0" smtClean="0">
                <a:hlinkClick r:id="rId6"/>
              </a:rPr>
              <a:t>/</a:t>
            </a: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252058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58308" y="980728"/>
            <a:ext cx="6494495" cy="4870871"/>
          </a:xfrm>
          <a:prstGeom prst="rect">
            <a:avLst/>
          </a:prstGeom>
        </p:spPr>
      </p:pic>
      <p:sp>
        <p:nvSpPr>
          <p:cNvPr id="6" name="Rectangle 5"/>
          <p:cNvSpPr/>
          <p:nvPr/>
        </p:nvSpPr>
        <p:spPr>
          <a:xfrm>
            <a:off x="981844" y="2348880"/>
            <a:ext cx="3888432" cy="1569660"/>
          </a:xfrm>
          <a:prstGeom prst="rect">
            <a:avLst/>
          </a:prstGeom>
        </p:spPr>
        <p:txBody>
          <a:bodyPr wrap="square">
            <a:spAutoFit/>
          </a:bodyPr>
          <a:lstStyle/>
          <a:p>
            <a:r>
              <a:rPr lang="en-US" dirty="0" smtClean="0"/>
              <a:t>If you have any questions please contact your child’s class teacher.</a:t>
            </a:r>
            <a:endParaRPr lang="en-GB" dirty="0"/>
          </a:p>
        </p:txBody>
      </p:sp>
    </p:spTree>
    <p:extLst>
      <p:ext uri="{BB962C8B-B14F-4D97-AF65-F5344CB8AC3E}">
        <p14:creationId xmlns:p14="http://schemas.microsoft.com/office/powerpoint/2010/main" val="77015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Concerns</a:t>
            </a:r>
            <a:endParaRPr lang="en-US" sz="6000" dirty="0"/>
          </a:p>
        </p:txBody>
      </p:sp>
      <p:sp>
        <p:nvSpPr>
          <p:cNvPr id="3" name="Content Placeholder 2"/>
          <p:cNvSpPr>
            <a:spLocks noGrp="1"/>
          </p:cNvSpPr>
          <p:nvPr>
            <p:ph idx="1"/>
          </p:nvPr>
        </p:nvSpPr>
        <p:spPr>
          <a:xfrm>
            <a:off x="1117309" y="2126952"/>
            <a:ext cx="10157354" cy="4470400"/>
          </a:xfrm>
        </p:spPr>
        <p:txBody>
          <a:bodyPr>
            <a:normAutofit/>
          </a:bodyPr>
          <a:lstStyle/>
          <a:p>
            <a:pPr marL="0" indent="0">
              <a:buNone/>
            </a:pPr>
            <a:r>
              <a:rPr lang="en-US" sz="4400" dirty="0" smtClean="0"/>
              <a:t>What are your concerns?</a:t>
            </a:r>
            <a:endParaRPr lang="en-US" sz="4400" dirty="0"/>
          </a:p>
        </p:txBody>
      </p:sp>
      <p:pic>
        <p:nvPicPr>
          <p:cNvPr id="4" name="Picture 3"/>
          <p:cNvPicPr>
            <a:picLocks noChangeAspect="1"/>
          </p:cNvPicPr>
          <p:nvPr/>
        </p:nvPicPr>
        <p:blipFill>
          <a:blip r:embed="rId2"/>
          <a:stretch>
            <a:fillRect/>
          </a:stretch>
        </p:blipFill>
        <p:spPr>
          <a:xfrm>
            <a:off x="8902724" y="383877"/>
            <a:ext cx="2628900" cy="1743075"/>
          </a:xfrm>
          <a:prstGeom prst="rect">
            <a:avLst/>
          </a:prstGeom>
        </p:spPr>
      </p:pic>
    </p:spTree>
    <p:extLst>
      <p:ext uri="{BB962C8B-B14F-4D97-AF65-F5344CB8AC3E}">
        <p14:creationId xmlns:p14="http://schemas.microsoft.com/office/powerpoint/2010/main" val="170259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What school offers</a:t>
            </a:r>
            <a:endParaRPr lang="en-US" sz="6000" dirty="0"/>
          </a:p>
        </p:txBody>
      </p:sp>
      <p:sp>
        <p:nvSpPr>
          <p:cNvPr id="3" name="Content Placeholder 2"/>
          <p:cNvSpPr>
            <a:spLocks noGrp="1"/>
          </p:cNvSpPr>
          <p:nvPr>
            <p:ph idx="1"/>
          </p:nvPr>
        </p:nvSpPr>
        <p:spPr>
          <a:xfrm>
            <a:off x="1117309" y="1767163"/>
            <a:ext cx="10157354" cy="4830189"/>
          </a:xfrm>
        </p:spPr>
        <p:txBody>
          <a:bodyPr>
            <a:normAutofit fontScale="47500" lnSpcReduction="20000"/>
          </a:bodyPr>
          <a:lstStyle/>
          <a:p>
            <a:pPr marL="0" indent="0">
              <a:buNone/>
            </a:pPr>
            <a:r>
              <a:rPr lang="en-US" sz="4400" dirty="0" smtClean="0"/>
              <a:t>Teacher meetings to exchange information</a:t>
            </a:r>
          </a:p>
          <a:p>
            <a:pPr marL="0" indent="0">
              <a:buNone/>
            </a:pPr>
            <a:r>
              <a:rPr lang="en-US" sz="4400" dirty="0" smtClean="0"/>
              <a:t>SENCO meetings to exchange information</a:t>
            </a:r>
          </a:p>
          <a:p>
            <a:pPr marL="0" indent="0">
              <a:buNone/>
            </a:pPr>
            <a:r>
              <a:rPr lang="en-US" sz="4400" dirty="0" smtClean="0"/>
              <a:t>File exchange to pass on information</a:t>
            </a:r>
          </a:p>
          <a:p>
            <a:pPr marL="0" indent="0">
              <a:buNone/>
            </a:pPr>
            <a:r>
              <a:rPr lang="en-US" sz="4400" dirty="0" smtClean="0"/>
              <a:t>Visits</a:t>
            </a:r>
          </a:p>
          <a:p>
            <a:pPr marL="0" indent="0">
              <a:buNone/>
            </a:pPr>
            <a:r>
              <a:rPr lang="en-US" sz="4400" dirty="0" smtClean="0"/>
              <a:t>Timetable and maps</a:t>
            </a:r>
          </a:p>
          <a:p>
            <a:pPr marL="0" indent="0">
              <a:buNone/>
            </a:pPr>
            <a:r>
              <a:rPr lang="en-US" sz="4400" dirty="0" smtClean="0">
                <a:solidFill>
                  <a:srgbClr val="C00000"/>
                </a:solidFill>
              </a:rPr>
              <a:t>Extra visits</a:t>
            </a:r>
          </a:p>
          <a:p>
            <a:pPr marL="0" indent="0">
              <a:buNone/>
            </a:pPr>
            <a:r>
              <a:rPr lang="en-US" sz="4400" dirty="0" smtClean="0">
                <a:solidFill>
                  <a:srgbClr val="C00000"/>
                </a:solidFill>
              </a:rPr>
              <a:t>Question and answer sessions</a:t>
            </a:r>
          </a:p>
          <a:p>
            <a:pPr marL="0" indent="0">
              <a:buNone/>
            </a:pPr>
            <a:r>
              <a:rPr lang="en-US" sz="4400" dirty="0" smtClean="0">
                <a:solidFill>
                  <a:srgbClr val="C00000"/>
                </a:solidFill>
              </a:rPr>
              <a:t>Visual supports like timetables</a:t>
            </a:r>
          </a:p>
          <a:p>
            <a:pPr marL="0" indent="0">
              <a:buNone/>
            </a:pPr>
            <a:r>
              <a:rPr lang="en-US" sz="4400" dirty="0" smtClean="0">
                <a:solidFill>
                  <a:srgbClr val="C00000"/>
                </a:solidFill>
              </a:rPr>
              <a:t>Social stories around change can be written</a:t>
            </a:r>
          </a:p>
          <a:p>
            <a:pPr marL="0" indent="0">
              <a:buNone/>
            </a:pPr>
            <a:r>
              <a:rPr lang="en-US" sz="4400" dirty="0" smtClean="0">
                <a:solidFill>
                  <a:srgbClr val="C00000"/>
                </a:solidFill>
              </a:rPr>
              <a:t>Photo books can be created</a:t>
            </a:r>
          </a:p>
        </p:txBody>
      </p:sp>
      <p:pic>
        <p:nvPicPr>
          <p:cNvPr id="5" name="Picture 2" descr="Transition into Year 4 | Aberford C of E (VC)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732" y="260648"/>
            <a:ext cx="2448272" cy="132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04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Making choices</a:t>
            </a:r>
            <a:endParaRPr lang="en-US" sz="6000" dirty="0"/>
          </a:p>
        </p:txBody>
      </p:sp>
      <p:sp>
        <p:nvSpPr>
          <p:cNvPr id="3" name="Content Placeholder 2"/>
          <p:cNvSpPr>
            <a:spLocks noGrp="1"/>
          </p:cNvSpPr>
          <p:nvPr>
            <p:ph idx="1"/>
          </p:nvPr>
        </p:nvSpPr>
        <p:spPr>
          <a:xfrm>
            <a:off x="1117309" y="1767163"/>
            <a:ext cx="10157354" cy="4830189"/>
          </a:xfrm>
        </p:spPr>
        <p:txBody>
          <a:bodyPr>
            <a:normAutofit fontScale="85000" lnSpcReduction="10000"/>
          </a:bodyPr>
          <a:lstStyle/>
          <a:p>
            <a:pPr marL="0" indent="0">
              <a:buNone/>
            </a:pPr>
            <a:r>
              <a:rPr lang="en-US" sz="4400" dirty="0" smtClean="0"/>
              <a:t>Open days/evenings – Autumn term</a:t>
            </a:r>
          </a:p>
          <a:p>
            <a:pPr marL="0" indent="0">
              <a:buNone/>
            </a:pPr>
            <a:r>
              <a:rPr lang="en-US" sz="4400" dirty="0" smtClean="0"/>
              <a:t>1:1 visits – can be arranged before</a:t>
            </a:r>
          </a:p>
          <a:p>
            <a:pPr marL="0" indent="0">
              <a:buNone/>
            </a:pPr>
            <a:r>
              <a:rPr lang="en-US" sz="4400" dirty="0" smtClean="0"/>
              <a:t>Contact the office for more information</a:t>
            </a:r>
          </a:p>
          <a:p>
            <a:pPr marL="0" indent="0">
              <a:buNone/>
            </a:pPr>
            <a:r>
              <a:rPr lang="en-US" sz="4400" dirty="0" smtClean="0"/>
              <a:t>The </a:t>
            </a:r>
            <a:r>
              <a:rPr lang="en-US" sz="4400" dirty="0" err="1" smtClean="0"/>
              <a:t>SENCo</a:t>
            </a:r>
            <a:r>
              <a:rPr lang="en-US" sz="4400" dirty="0" smtClean="0"/>
              <a:t> at secondary school will be able to offer more information</a:t>
            </a:r>
          </a:p>
          <a:p>
            <a:pPr marL="0" indent="0">
              <a:buNone/>
            </a:pPr>
            <a:r>
              <a:rPr lang="en-US" sz="4400" dirty="0" smtClean="0"/>
              <a:t>Look on the secondary school’s website for more information</a:t>
            </a:r>
          </a:p>
          <a:p>
            <a:pPr marL="0" indent="0">
              <a:buNone/>
            </a:pPr>
            <a:endParaRPr lang="en-US" sz="4400" dirty="0">
              <a:solidFill>
                <a:srgbClr val="C00000"/>
              </a:solidFill>
            </a:endParaRPr>
          </a:p>
        </p:txBody>
      </p:sp>
      <p:pic>
        <p:nvPicPr>
          <p:cNvPr id="5" name="Picture 2" descr="Transition into Year 4 | Aberford C of E (VC)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732" y="260648"/>
            <a:ext cx="2448272" cy="132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55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Making choices</a:t>
            </a:r>
            <a:endParaRPr lang="en-US" sz="6000" dirty="0"/>
          </a:p>
        </p:txBody>
      </p:sp>
      <p:sp>
        <p:nvSpPr>
          <p:cNvPr id="3" name="Content Placeholder 2"/>
          <p:cNvSpPr>
            <a:spLocks noGrp="1"/>
          </p:cNvSpPr>
          <p:nvPr>
            <p:ph idx="1"/>
          </p:nvPr>
        </p:nvSpPr>
        <p:spPr>
          <a:xfrm>
            <a:off x="1117309" y="1767163"/>
            <a:ext cx="10157354" cy="4830189"/>
          </a:xfrm>
        </p:spPr>
        <p:txBody>
          <a:bodyPr>
            <a:normAutofit/>
          </a:bodyPr>
          <a:lstStyle/>
          <a:p>
            <a:pPr marL="0" indent="0">
              <a:buNone/>
            </a:pPr>
            <a:r>
              <a:rPr lang="en-US" sz="3700" dirty="0" smtClean="0"/>
              <a:t>Look at what the basic offer is</a:t>
            </a:r>
            <a:br>
              <a:rPr lang="en-US" sz="3700" dirty="0" smtClean="0"/>
            </a:br>
            <a:endParaRPr lang="en-US" sz="3700" dirty="0" smtClean="0"/>
          </a:p>
          <a:p>
            <a:pPr marL="0" indent="0">
              <a:buNone/>
            </a:pPr>
            <a:r>
              <a:rPr lang="en-US" sz="3700" dirty="0" smtClean="0"/>
              <a:t>Consider what your child needs in addition</a:t>
            </a:r>
          </a:p>
          <a:p>
            <a:pPr marL="0" indent="0">
              <a:buNone/>
            </a:pPr>
            <a:r>
              <a:rPr lang="en-US" sz="3700" dirty="0" smtClean="0"/>
              <a:t/>
            </a:r>
            <a:br>
              <a:rPr lang="en-US" sz="3700" dirty="0" smtClean="0"/>
            </a:br>
            <a:r>
              <a:rPr lang="en-US" sz="3700" dirty="0" smtClean="0"/>
              <a:t>Ask for what you think they might need</a:t>
            </a:r>
            <a:endParaRPr lang="en-US" sz="3700" dirty="0"/>
          </a:p>
        </p:txBody>
      </p:sp>
      <p:pic>
        <p:nvPicPr>
          <p:cNvPr id="5" name="Picture 2" descr="Transition into Year 4 | Aberford C of E (VC)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732" y="260648"/>
            <a:ext cx="2448272" cy="132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02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Listen to Concerns</a:t>
            </a:r>
            <a:endParaRPr lang="en-US" sz="6000" dirty="0"/>
          </a:p>
        </p:txBody>
      </p:sp>
      <p:sp>
        <p:nvSpPr>
          <p:cNvPr id="3" name="Content Placeholder 2"/>
          <p:cNvSpPr>
            <a:spLocks noGrp="1"/>
          </p:cNvSpPr>
          <p:nvPr>
            <p:ph idx="1"/>
          </p:nvPr>
        </p:nvSpPr>
        <p:spPr>
          <a:xfrm>
            <a:off x="1117309" y="2126952"/>
            <a:ext cx="10157354" cy="4470400"/>
          </a:xfrm>
        </p:spPr>
        <p:txBody>
          <a:bodyPr>
            <a:normAutofit/>
          </a:bodyPr>
          <a:lstStyle/>
          <a:p>
            <a:pPr marL="0" indent="0">
              <a:buNone/>
            </a:pPr>
            <a:r>
              <a:rPr lang="en-US" dirty="0" smtClean="0"/>
              <a:t>The </a:t>
            </a:r>
            <a:r>
              <a:rPr lang="en-US" dirty="0"/>
              <a:t>best way to reassure someone </a:t>
            </a:r>
            <a:r>
              <a:rPr lang="en-US" dirty="0" smtClean="0"/>
              <a:t>about any transition is </a:t>
            </a:r>
            <a:r>
              <a:rPr lang="en-US" dirty="0"/>
              <a:t>to first </a:t>
            </a:r>
            <a:r>
              <a:rPr lang="en-US" u="sng" dirty="0">
                <a:solidFill>
                  <a:srgbClr val="FF0000"/>
                </a:solidFill>
              </a:rPr>
              <a:t>listen</a:t>
            </a:r>
            <a:r>
              <a:rPr lang="en-US" dirty="0"/>
              <a:t> to their concerns and </a:t>
            </a:r>
            <a:r>
              <a:rPr lang="en-US" u="sng" dirty="0">
                <a:solidFill>
                  <a:srgbClr val="FF0000"/>
                </a:solidFill>
              </a:rPr>
              <a:t>acknowledge</a:t>
            </a:r>
            <a:r>
              <a:rPr lang="en-US" dirty="0"/>
              <a:t> that their feelings are valid. </a:t>
            </a:r>
            <a:endParaRPr lang="en-US" dirty="0" smtClean="0"/>
          </a:p>
          <a:p>
            <a:pPr marL="0" indent="0">
              <a:buNone/>
            </a:pPr>
            <a:r>
              <a:rPr lang="en-US" dirty="0" smtClean="0"/>
              <a:t>Provide </a:t>
            </a:r>
            <a:r>
              <a:rPr lang="en-US" u="sng" dirty="0">
                <a:solidFill>
                  <a:srgbClr val="FF0000"/>
                </a:solidFill>
              </a:rPr>
              <a:t>reassurance</a:t>
            </a:r>
            <a:r>
              <a:rPr lang="en-US" dirty="0"/>
              <a:t> that whatever they are feeling is OK. As adults, we often want to rush in and fix problems or help to logically explain away the concerns. </a:t>
            </a:r>
            <a:endParaRPr lang="en-US" dirty="0" smtClean="0"/>
          </a:p>
          <a:p>
            <a:pPr marL="0" indent="0">
              <a:buNone/>
            </a:pPr>
            <a:r>
              <a:rPr lang="en-US" u="sng" dirty="0" smtClean="0">
                <a:solidFill>
                  <a:srgbClr val="FF0000"/>
                </a:solidFill>
              </a:rPr>
              <a:t>Focus </a:t>
            </a:r>
            <a:r>
              <a:rPr lang="en-US" u="sng" dirty="0">
                <a:solidFill>
                  <a:srgbClr val="FF0000"/>
                </a:solidFill>
              </a:rPr>
              <a:t>on the feelings </a:t>
            </a:r>
            <a:r>
              <a:rPr lang="en-US" dirty="0"/>
              <a:t>and emotions rather than on practicalities at this stage. Some fear or concern about change is normal and it is this degree of concern that helps us to make plans to ensure our safety.</a:t>
            </a:r>
          </a:p>
          <a:p>
            <a:endParaRPr lang="en-US" sz="2800" dirty="0"/>
          </a:p>
        </p:txBody>
      </p:sp>
      <p:pic>
        <p:nvPicPr>
          <p:cNvPr id="4" name="Picture 3"/>
          <p:cNvPicPr>
            <a:picLocks noChangeAspect="1"/>
          </p:cNvPicPr>
          <p:nvPr/>
        </p:nvPicPr>
        <p:blipFill>
          <a:blip r:embed="rId2"/>
          <a:stretch>
            <a:fillRect/>
          </a:stretch>
        </p:blipFill>
        <p:spPr>
          <a:xfrm>
            <a:off x="8902724" y="383877"/>
            <a:ext cx="2628900" cy="1743075"/>
          </a:xfrm>
          <a:prstGeom prst="rect">
            <a:avLst/>
          </a:prstGeom>
        </p:spPr>
      </p:pic>
    </p:spTree>
    <p:extLst>
      <p:ext uri="{BB962C8B-B14F-4D97-AF65-F5344CB8AC3E}">
        <p14:creationId xmlns:p14="http://schemas.microsoft.com/office/powerpoint/2010/main" val="8441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7569391" cy="2050752"/>
          </a:xfrm>
        </p:spPr>
        <p:txBody>
          <a:bodyPr>
            <a:normAutofit/>
          </a:bodyPr>
          <a:lstStyle/>
          <a:p>
            <a:r>
              <a:rPr lang="en-US" dirty="0" smtClean="0"/>
              <a:t>Responses to worries</a:t>
            </a:r>
            <a:endParaRPr lang="en-US" sz="6000" dirty="0"/>
          </a:p>
        </p:txBody>
      </p:sp>
      <p:sp>
        <p:nvSpPr>
          <p:cNvPr id="3" name="Content Placeholder 2"/>
          <p:cNvSpPr>
            <a:spLocks noGrp="1"/>
          </p:cNvSpPr>
          <p:nvPr>
            <p:ph idx="1"/>
          </p:nvPr>
        </p:nvSpPr>
        <p:spPr>
          <a:xfrm>
            <a:off x="1117309" y="2126952"/>
            <a:ext cx="10157354" cy="4470400"/>
          </a:xfrm>
        </p:spPr>
        <p:txBody>
          <a:bodyPr>
            <a:normAutofit/>
          </a:bodyPr>
          <a:lstStyle/>
          <a:p>
            <a:pPr marL="0" indent="0">
              <a:buNone/>
            </a:pPr>
            <a:r>
              <a:rPr lang="en-US" cap="all" dirty="0"/>
              <a:t/>
            </a:r>
            <a:br>
              <a:rPr lang="en-US" cap="all" dirty="0"/>
            </a:br>
            <a:r>
              <a:rPr lang="en-US" dirty="0" smtClean="0"/>
              <a:t>As parents we want to fix things. Try not to do this.</a:t>
            </a:r>
          </a:p>
          <a:p>
            <a:pPr marL="0" indent="0">
              <a:buNone/>
            </a:pPr>
            <a:r>
              <a:rPr lang="en-US" dirty="0" smtClean="0"/>
              <a:t>Instead </a:t>
            </a:r>
            <a:r>
              <a:rPr lang="en-US" dirty="0"/>
              <a:t>of </a:t>
            </a:r>
            <a:r>
              <a:rPr lang="en-US" dirty="0" err="1" smtClean="0"/>
              <a:t>saying,“You're</a:t>
            </a:r>
            <a:r>
              <a:rPr lang="en-US" dirty="0" smtClean="0"/>
              <a:t> </a:t>
            </a:r>
            <a:r>
              <a:rPr lang="en-US" dirty="0"/>
              <a:t>too young to worry about that" , try "I can see how that would make you feel </a:t>
            </a:r>
            <a:r>
              <a:rPr lang="en-US" dirty="0" smtClean="0"/>
              <a:t>worried." </a:t>
            </a:r>
          </a:p>
          <a:p>
            <a:pPr marL="0" indent="0">
              <a:buNone/>
            </a:pPr>
            <a:r>
              <a:rPr lang="en-US" dirty="0" smtClean="0"/>
              <a:t>Instead of, “You </a:t>
            </a:r>
            <a:r>
              <a:rPr lang="en-US" dirty="0"/>
              <a:t>don't need to feel sad" , try </a:t>
            </a:r>
            <a:r>
              <a:rPr lang="en-US" dirty="0" smtClean="0"/>
              <a:t>“It's </a:t>
            </a:r>
            <a:r>
              <a:rPr lang="en-US" dirty="0"/>
              <a:t>understandable that this would make you feel </a:t>
            </a:r>
            <a:r>
              <a:rPr lang="en-US" dirty="0" smtClean="0"/>
              <a:t>sad." </a:t>
            </a:r>
          </a:p>
          <a:p>
            <a:pPr marL="0" indent="0">
              <a:buNone/>
            </a:pPr>
            <a:r>
              <a:rPr lang="en-US" dirty="0" smtClean="0"/>
              <a:t>Instead of, “Just </a:t>
            </a:r>
            <a:r>
              <a:rPr lang="en-US" dirty="0"/>
              <a:t>forget about it" , try asking them what their feelings are about it. </a:t>
            </a:r>
            <a:endParaRPr lang="en-US" sz="2800" dirty="0"/>
          </a:p>
        </p:txBody>
      </p:sp>
      <p:pic>
        <p:nvPicPr>
          <p:cNvPr id="4" name="Picture 3"/>
          <p:cNvPicPr>
            <a:picLocks noChangeAspect="1"/>
          </p:cNvPicPr>
          <p:nvPr/>
        </p:nvPicPr>
        <p:blipFill>
          <a:blip r:embed="rId2"/>
          <a:stretch>
            <a:fillRect/>
          </a:stretch>
        </p:blipFill>
        <p:spPr>
          <a:xfrm>
            <a:off x="8680812" y="353968"/>
            <a:ext cx="2857500" cy="1600200"/>
          </a:xfrm>
          <a:prstGeom prst="rect">
            <a:avLst/>
          </a:prstGeom>
        </p:spPr>
      </p:pic>
    </p:spTree>
    <p:extLst>
      <p:ext uri="{BB962C8B-B14F-4D97-AF65-F5344CB8AC3E}">
        <p14:creationId xmlns:p14="http://schemas.microsoft.com/office/powerpoint/2010/main" val="107542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Involve your Child</a:t>
            </a:r>
            <a:endParaRPr lang="en-US" sz="6000" dirty="0"/>
          </a:p>
        </p:txBody>
      </p:sp>
      <p:sp>
        <p:nvSpPr>
          <p:cNvPr id="3" name="Content Placeholder 2"/>
          <p:cNvSpPr>
            <a:spLocks noGrp="1"/>
          </p:cNvSpPr>
          <p:nvPr>
            <p:ph idx="1"/>
          </p:nvPr>
        </p:nvSpPr>
        <p:spPr>
          <a:xfrm>
            <a:off x="1117309" y="2126952"/>
            <a:ext cx="10157354" cy="4470400"/>
          </a:xfrm>
        </p:spPr>
        <p:txBody>
          <a:bodyPr>
            <a:normAutofit/>
          </a:bodyPr>
          <a:lstStyle/>
          <a:p>
            <a:pPr marL="0" indent="0">
              <a:buNone/>
            </a:pPr>
            <a:r>
              <a:rPr lang="en-US" b="1" cap="all" dirty="0"/>
              <a:t>A PROBLEM-SOLVING APPROACH</a:t>
            </a:r>
            <a:br>
              <a:rPr lang="en-US" b="1" cap="all" dirty="0"/>
            </a:br>
            <a:endParaRPr lang="en-US" cap="all" dirty="0"/>
          </a:p>
          <a:p>
            <a:pPr marL="0" indent="0">
              <a:buNone/>
            </a:pPr>
            <a:r>
              <a:rPr lang="en-US" dirty="0"/>
              <a:t>Once your </a:t>
            </a:r>
            <a:r>
              <a:rPr lang="en-US" dirty="0" smtClean="0"/>
              <a:t>child </a:t>
            </a:r>
            <a:r>
              <a:rPr lang="en-US" dirty="0"/>
              <a:t>has </a:t>
            </a:r>
            <a:r>
              <a:rPr lang="en-US" dirty="0" smtClean="0"/>
              <a:t>told you </a:t>
            </a:r>
            <a:r>
              <a:rPr lang="en-US" dirty="0"/>
              <a:t>about their feelings they can be encouraged to focus on what they can do to </a:t>
            </a:r>
            <a:r>
              <a:rPr lang="en-US" dirty="0" smtClean="0"/>
              <a:t>manage. </a:t>
            </a:r>
          </a:p>
          <a:p>
            <a:pPr marL="0" indent="0">
              <a:buNone/>
            </a:pPr>
            <a:r>
              <a:rPr lang="en-US" dirty="0" smtClean="0"/>
              <a:t>Particularly </a:t>
            </a:r>
            <a:r>
              <a:rPr lang="en-US" dirty="0"/>
              <a:t>with older children, a problem-solving approach can be helpful. </a:t>
            </a:r>
            <a:endParaRPr lang="en-US" dirty="0" smtClean="0"/>
          </a:p>
          <a:p>
            <a:pPr marL="0" indent="0">
              <a:buNone/>
            </a:pPr>
            <a:r>
              <a:rPr lang="en-US" dirty="0" smtClean="0"/>
              <a:t>Encourage </a:t>
            </a:r>
            <a:r>
              <a:rPr lang="en-US" dirty="0"/>
              <a:t>them to generate a range of possible solutions to the problems they </a:t>
            </a:r>
            <a:r>
              <a:rPr lang="en-US" dirty="0" smtClean="0"/>
              <a:t>raise. Then help them to select </a:t>
            </a:r>
            <a:r>
              <a:rPr lang="en-US" dirty="0"/>
              <a:t>the ones that they think will work best for them.</a:t>
            </a:r>
          </a:p>
          <a:p>
            <a:endParaRPr lang="en-US" sz="2800" dirty="0" smtClean="0"/>
          </a:p>
        </p:txBody>
      </p:sp>
      <p:pic>
        <p:nvPicPr>
          <p:cNvPr id="4" name="Picture 3"/>
          <p:cNvPicPr>
            <a:picLocks noChangeAspect="1"/>
          </p:cNvPicPr>
          <p:nvPr/>
        </p:nvPicPr>
        <p:blipFill>
          <a:blip r:embed="rId2"/>
          <a:stretch>
            <a:fillRect/>
          </a:stretch>
        </p:blipFill>
        <p:spPr>
          <a:xfrm>
            <a:off x="8491156" y="331065"/>
            <a:ext cx="3083901" cy="2089823"/>
          </a:xfrm>
          <a:prstGeom prst="rect">
            <a:avLst/>
          </a:prstGeom>
        </p:spPr>
      </p:pic>
    </p:spTree>
    <p:extLst>
      <p:ext uri="{BB962C8B-B14F-4D97-AF65-F5344CB8AC3E}">
        <p14:creationId xmlns:p14="http://schemas.microsoft.com/office/powerpoint/2010/main" val="359175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844" y="671116"/>
            <a:ext cx="8001439" cy="1397000"/>
          </a:xfrm>
        </p:spPr>
        <p:txBody>
          <a:bodyPr/>
          <a:lstStyle/>
          <a:p>
            <a:r>
              <a:rPr lang="en-US" dirty="0" smtClean="0"/>
              <a:t>Focus on the positives</a:t>
            </a:r>
            <a:endParaRPr lang="en-GB" dirty="0"/>
          </a:p>
        </p:txBody>
      </p:sp>
      <p:sp>
        <p:nvSpPr>
          <p:cNvPr id="3" name="Content Placeholder 2"/>
          <p:cNvSpPr>
            <a:spLocks noGrp="1"/>
          </p:cNvSpPr>
          <p:nvPr>
            <p:ph idx="1"/>
          </p:nvPr>
        </p:nvSpPr>
        <p:spPr/>
        <p:txBody>
          <a:bodyPr/>
          <a:lstStyle/>
          <a:p>
            <a:pPr marL="0" indent="0">
              <a:buNone/>
            </a:pPr>
            <a:r>
              <a:rPr lang="en-US" cap="all" dirty="0"/>
              <a:t/>
            </a:r>
            <a:br>
              <a:rPr lang="en-US" cap="all" dirty="0"/>
            </a:br>
            <a:endParaRPr lang="en-US" cap="all" dirty="0"/>
          </a:p>
          <a:p>
            <a:pPr marL="0" indent="0">
              <a:buNone/>
            </a:pPr>
            <a:r>
              <a:rPr lang="en-US" dirty="0" smtClean="0"/>
              <a:t>Encourage </a:t>
            </a:r>
            <a:r>
              <a:rPr lang="en-US" dirty="0"/>
              <a:t>your </a:t>
            </a:r>
            <a:r>
              <a:rPr lang="en-US" dirty="0" smtClean="0"/>
              <a:t>child </a:t>
            </a:r>
            <a:r>
              <a:rPr lang="en-US" dirty="0"/>
              <a:t>to talk about the things they </a:t>
            </a:r>
            <a:r>
              <a:rPr lang="en-US" dirty="0" smtClean="0"/>
              <a:t>are looking forward to.</a:t>
            </a:r>
            <a:endParaRPr lang="en-US" dirty="0" smtClean="0"/>
          </a:p>
          <a:p>
            <a:pPr marL="0" indent="0">
              <a:buNone/>
            </a:pPr>
            <a:r>
              <a:rPr lang="en-US" dirty="0" smtClean="0"/>
              <a:t>If they can’t think of </a:t>
            </a:r>
            <a:r>
              <a:rPr lang="en-US" dirty="0" smtClean="0"/>
              <a:t>anything, </a:t>
            </a:r>
            <a:r>
              <a:rPr lang="en-US" dirty="0" smtClean="0"/>
              <a:t>ask them to have a think and you will speak again later. Ask them to think of just one thing. You could also suggest some things for them to choose from.</a:t>
            </a:r>
            <a:endParaRPr lang="en-US" dirty="0"/>
          </a:p>
          <a:p>
            <a:pPr marL="0" indent="0">
              <a:buNone/>
            </a:pPr>
            <a:endParaRPr lang="en-GB" dirty="0"/>
          </a:p>
        </p:txBody>
      </p:sp>
      <p:pic>
        <p:nvPicPr>
          <p:cNvPr id="4" name="Picture 3"/>
          <p:cNvPicPr>
            <a:picLocks noChangeAspect="1"/>
          </p:cNvPicPr>
          <p:nvPr/>
        </p:nvPicPr>
        <p:blipFill>
          <a:blip r:embed="rId2"/>
          <a:stretch>
            <a:fillRect/>
          </a:stretch>
        </p:blipFill>
        <p:spPr>
          <a:xfrm>
            <a:off x="9190756" y="188640"/>
            <a:ext cx="2494577" cy="1879476"/>
          </a:xfrm>
          <a:prstGeom prst="rect">
            <a:avLst/>
          </a:prstGeom>
        </p:spPr>
      </p:pic>
    </p:spTree>
    <p:extLst>
      <p:ext uri="{BB962C8B-B14F-4D97-AF65-F5344CB8AC3E}">
        <p14:creationId xmlns:p14="http://schemas.microsoft.com/office/powerpoint/2010/main" val="204585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elcome back to school presentatio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TotalTime>
  <Words>605</Words>
  <Application>Microsoft Office PowerPoint</Application>
  <PresentationFormat>Custom</PresentationFormat>
  <Paragraphs>74</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Welcome back to school presentation</vt:lpstr>
      <vt:lpstr>Transition for Children with Additional Needs</vt:lpstr>
      <vt:lpstr>Concerns</vt:lpstr>
      <vt:lpstr>What school offers</vt:lpstr>
      <vt:lpstr>Making choices</vt:lpstr>
      <vt:lpstr>Making choices</vt:lpstr>
      <vt:lpstr>Listen to Concerns</vt:lpstr>
      <vt:lpstr>Responses to worries</vt:lpstr>
      <vt:lpstr>Involve your Child</vt:lpstr>
      <vt:lpstr>Focus on the positives</vt:lpstr>
      <vt:lpstr>Share Information</vt:lpstr>
      <vt:lpstr>Ask for more</vt:lpstr>
      <vt:lpstr>Routine</vt:lpstr>
      <vt:lpstr>Educational Psychology</vt:lpstr>
      <vt:lpstr>Further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Emily Webster</dc:creator>
  <cp:lastModifiedBy>Emily Webster</cp:lastModifiedBy>
  <cp:revision>27</cp:revision>
  <dcterms:created xsi:type="dcterms:W3CDTF">2020-02-09T19:50:07Z</dcterms:created>
  <dcterms:modified xsi:type="dcterms:W3CDTF">2022-03-08T10:29:08Z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