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9"/>
  </p:notesMasterIdLst>
  <p:sldIdLst>
    <p:sldId id="256" r:id="rId2"/>
    <p:sldId id="260" r:id="rId3"/>
    <p:sldId id="257" r:id="rId4"/>
    <p:sldId id="258" r:id="rId5"/>
    <p:sldId id="259" r:id="rId6"/>
    <p:sldId id="268" r:id="rId7"/>
    <p:sldId id="273" r:id="rId8"/>
    <p:sldId id="272" r:id="rId9"/>
    <p:sldId id="270" r:id="rId10"/>
    <p:sldId id="271" r:id="rId11"/>
    <p:sldId id="274" r:id="rId12"/>
    <p:sldId id="262" r:id="rId13"/>
    <p:sldId id="261" r:id="rId14"/>
    <p:sldId id="265" r:id="rId15"/>
    <p:sldId id="267" r:id="rId16"/>
    <p:sldId id="263" r:id="rId17"/>
    <p:sldId id="264" r:id="rId1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559"/>
    <a:srgbClr val="28556E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14A4A-6D27-4C49-A6C0-70EF84691FC4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928D1-DE2E-4C2A-93A9-D862A129A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35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lovely to see you – thank you</a:t>
            </a:r>
            <a:r>
              <a:rPr lang="en-US" baseline="0" dirty="0" smtClean="0"/>
              <a:t> for coming</a:t>
            </a:r>
          </a:p>
          <a:p>
            <a:r>
              <a:rPr lang="en-US" dirty="0" smtClean="0"/>
              <a:t>What is an inclusion parent forum?</a:t>
            </a:r>
          </a:p>
          <a:p>
            <a:r>
              <a:rPr lang="en-US" dirty="0" smtClean="0"/>
              <a:t>Everyone is welcome.</a:t>
            </a:r>
          </a:p>
          <a:p>
            <a:r>
              <a:rPr lang="en-US" dirty="0" smtClean="0"/>
              <a:t>Rather than whole school issues we discuss issues related to inclusion and pupils with special educational needs.</a:t>
            </a:r>
          </a:p>
          <a:p>
            <a:r>
              <a:rPr lang="en-US" dirty="0" smtClean="0"/>
              <a:t>A</a:t>
            </a:r>
            <a:r>
              <a:rPr lang="en-US" baseline="0" dirty="0" smtClean="0"/>
              <a:t> safe space for parents to meet and ask questions. For us to share information and discuss topics. To gain parent voice and plan together e.g. transition ideas.</a:t>
            </a:r>
          </a:p>
          <a:p>
            <a:r>
              <a:rPr lang="en-US" baseline="0" dirty="0" smtClean="0"/>
              <a:t>Usually in separate school groups.</a:t>
            </a:r>
          </a:p>
          <a:p>
            <a:r>
              <a:rPr lang="en-US" baseline="0" dirty="0" smtClean="0"/>
              <a:t>Hope to meet together in school – how do people feel – advantages of the virtual world.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8929-6C03-4BD0-A700-3FA81F430F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9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lovely to see you – thank you</a:t>
            </a:r>
            <a:r>
              <a:rPr lang="en-US" baseline="0" dirty="0" smtClean="0"/>
              <a:t> for coming</a:t>
            </a:r>
          </a:p>
          <a:p>
            <a:r>
              <a:rPr lang="en-US" dirty="0" smtClean="0"/>
              <a:t>What is an inclusion parent forum?</a:t>
            </a:r>
          </a:p>
          <a:p>
            <a:r>
              <a:rPr lang="en-US" dirty="0" smtClean="0"/>
              <a:t>Everyone is welcome.</a:t>
            </a:r>
          </a:p>
          <a:p>
            <a:r>
              <a:rPr lang="en-US" dirty="0" smtClean="0"/>
              <a:t>Rather than whole school issues we discuss issues related to inclusion and pupils with special educational needs.</a:t>
            </a:r>
          </a:p>
          <a:p>
            <a:r>
              <a:rPr lang="en-US" dirty="0" smtClean="0"/>
              <a:t>A</a:t>
            </a:r>
            <a:r>
              <a:rPr lang="en-US" baseline="0" dirty="0" smtClean="0"/>
              <a:t> safe space for parents to meet and ask questions. For us to share information and discuss topics. To gain parent voice and plan together e.g. transition ideas.</a:t>
            </a:r>
          </a:p>
          <a:p>
            <a:r>
              <a:rPr lang="en-US" baseline="0" dirty="0" smtClean="0"/>
              <a:t>Usually in separate school groups.</a:t>
            </a:r>
          </a:p>
          <a:p>
            <a:r>
              <a:rPr lang="en-US" baseline="0" dirty="0" smtClean="0"/>
              <a:t>Hope to meet together in school – how do people feel – advantages of the virtual world.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8929-6C03-4BD0-A700-3FA81F430F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6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work within</a:t>
            </a:r>
            <a:r>
              <a:rPr lang="en-US" baseline="0" dirty="0" smtClean="0"/>
              <a:t> the framework of assess, plan, do, review</a:t>
            </a:r>
          </a:p>
          <a:p>
            <a:r>
              <a:rPr lang="en-US" baseline="0" dirty="0" smtClean="0"/>
              <a:t>Read each section on the slide</a:t>
            </a:r>
          </a:p>
          <a:p>
            <a:r>
              <a:rPr lang="en-US" baseline="0" dirty="0" smtClean="0"/>
              <a:t>If we find that a child is not progressing or developing despite support being given we might consider involving outside agencies.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8929-6C03-4BD0-A700-3FA81F430F5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63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Graduated 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8929-6C03-4BD0-A700-3FA81F430F5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82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49857" y="5786846"/>
            <a:ext cx="3409624" cy="9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07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6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1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521" y="605570"/>
            <a:ext cx="7729728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333768"/>
            <a:ext cx="7729728" cy="34062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3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16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5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1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5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0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6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4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0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inclusion&amp;source=images&amp;cd=&amp;cad=rja&amp;uact=8&amp;docid=OGbubwbFkF1BkM&amp;tbnid=rESg8x3XJwc3ZM:&amp;ved=0CAUQjRw&amp;url=http://www.crabtreejm.herts.sch.uk/teaching_learning/inclusion.html&amp;ei=c16pU7G2LuTy0gXrg4GYAQ&amp;bvm=bv.69620078,d.d2k&amp;psig=AFQjCNGALfW03vqMVAGShbVrmePQDO0Nuw&amp;ust=140369504530747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inclusion&amp;source=images&amp;cd=&amp;cad=rja&amp;uact=8&amp;docid=OGbubwbFkF1BkM&amp;tbnid=rESg8x3XJwc3ZM:&amp;ved=0CAUQjRw&amp;url=http://www.crabtreejm.herts.sch.uk/teaching_learning/inclusion.html&amp;ei=c16pU7G2LuTy0gXrg4GYAQ&amp;bvm=bv.69620078,d.d2k&amp;psig=AFQjCNGALfW03vqMVAGShbVrmePQDO0Nuw&amp;ust=140369504530747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inclusion&amp;source=images&amp;cd=&amp;cad=rja&amp;uact=8&amp;docid=OGbubwbFkF1BkM&amp;tbnid=rESg8x3XJwc3ZM:&amp;ved=0CAUQjRw&amp;url=http://www.crabtreejm.herts.sch.uk/teaching_learning/inclusion.html&amp;ei=c16pU7G2LuTy0gXrg4GYAQ&amp;bvm=bv.69620078,d.d2k&amp;psig=AFQjCNGALfW03vqMVAGShbVrmePQDO0Nuw&amp;ust=140369504530747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857" y="5786846"/>
            <a:ext cx="3409624" cy="939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713" y="755361"/>
            <a:ext cx="97784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Inclusion Parent Forum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Nov 2021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6313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9828-2D3B-42E2-B949-0C2DD90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4" y="605570"/>
            <a:ext cx="10972800" cy="1188720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New system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6B2E8-6553-4E60-9C6F-9E2734E7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4" y="2197290"/>
            <a:ext cx="10972800" cy="34062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 smtClean="0"/>
              <a:t>We </a:t>
            </a:r>
            <a:r>
              <a:rPr lang="en-GB" sz="2800" dirty="0"/>
              <a:t>are now </a:t>
            </a:r>
            <a:r>
              <a:rPr lang="en-GB" sz="2800" dirty="0" smtClean="0"/>
              <a:t>using a </a:t>
            </a:r>
            <a:r>
              <a:rPr lang="en-GB" sz="2800" dirty="0"/>
              <a:t>new assessment </a:t>
            </a:r>
            <a:r>
              <a:rPr lang="en-GB" sz="2800" dirty="0" smtClean="0"/>
              <a:t>system. </a:t>
            </a:r>
            <a:r>
              <a:rPr lang="en-GB" sz="2800" dirty="0"/>
              <a:t>This will now show every child's progress which is unique to them; previously children were formally assessed as below, at age related or above expected for the year group they were in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endParaRPr lang="en-GB" sz="2800" dirty="0"/>
          </a:p>
          <a:p>
            <a:pPr marL="0" indent="0">
              <a:buNone/>
            </a:pPr>
            <a:r>
              <a:rPr lang="en-GB" sz="2800" dirty="0"/>
              <a:t>Now progress will be tracked across the year group age that </a:t>
            </a:r>
            <a:r>
              <a:rPr lang="en-GB" sz="2800" dirty="0" smtClean="0"/>
              <a:t>the child is </a:t>
            </a:r>
            <a:r>
              <a:rPr lang="en-GB" sz="2800" dirty="0"/>
              <a:t>working </a:t>
            </a:r>
            <a:r>
              <a:rPr lang="en-GB" sz="2800" dirty="0" smtClean="0"/>
              <a:t>in. </a:t>
            </a:r>
            <a:r>
              <a:rPr lang="en-GB" sz="2800" dirty="0"/>
              <a:t>T</a:t>
            </a:r>
            <a:r>
              <a:rPr lang="en-GB" sz="2800" dirty="0" smtClean="0"/>
              <a:t>his will </a:t>
            </a:r>
            <a:r>
              <a:rPr lang="en-GB" sz="2800" dirty="0"/>
              <a:t>show that although progress may be below age expectation there is progress within the year making assessment inclusive for all.</a:t>
            </a:r>
          </a:p>
          <a:p>
            <a:endParaRPr lang="en-GB" dirty="0"/>
          </a:p>
        </p:txBody>
      </p:sp>
      <p:pic>
        <p:nvPicPr>
          <p:cNvPr id="4" name="Picture 2" descr="https://olc-wordpress-assets.s3.amazonaws.com/uploads/2019/12/Assessing-Across-Modal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7" y="5198517"/>
            <a:ext cx="2251881" cy="15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9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9828-2D3B-42E2-B949-0C2DD90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4" y="605570"/>
            <a:ext cx="10972800" cy="1188720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Target setting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6B2E8-6553-4E60-9C6F-9E2734E7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4" y="2197290"/>
            <a:ext cx="10972800" cy="3406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Family Learning Agreements and Individual </a:t>
            </a:r>
            <a:r>
              <a:rPr lang="en-GB" sz="2800" dirty="0"/>
              <a:t>L</a:t>
            </a:r>
            <a:r>
              <a:rPr lang="en-GB" sz="2800" dirty="0" smtClean="0"/>
              <a:t>earning Plans (ILPs) are used to set targets for learners.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Teachers assess whether the target has been met and what needs to be targeted next.</a:t>
            </a:r>
            <a:endParaRPr lang="en-GB" sz="2800" dirty="0"/>
          </a:p>
          <a:p>
            <a:endParaRPr lang="en-GB" dirty="0"/>
          </a:p>
        </p:txBody>
      </p:sp>
      <p:pic>
        <p:nvPicPr>
          <p:cNvPr id="5" name="Picture 2" descr="https://olc-wordpress-assets.s3.amazonaws.com/uploads/2019/12/Assessing-Across-Modal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7" y="5198517"/>
            <a:ext cx="2251881" cy="15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ccess to Education - Assess, Plan, Do, Review - A Quick Introduc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"/>
          <a:stretch/>
        </p:blipFill>
        <p:spPr bwMode="auto">
          <a:xfrm>
            <a:off x="565249" y="77056"/>
            <a:ext cx="11061502" cy="672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00250" y="361950"/>
            <a:ext cx="7810500" cy="5962650"/>
            <a:chOff x="0" y="0"/>
            <a:chExt cx="3937248" cy="3260034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3937248" cy="3260034"/>
              <a:chOff x="0" y="0"/>
              <a:chExt cx="3937248" cy="326003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0"/>
                <a:ext cx="3937225" cy="3260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7" name="Trapezoid 6"/>
              <p:cNvSpPr/>
              <p:nvPr/>
            </p:nvSpPr>
            <p:spPr>
              <a:xfrm rot="10800000">
                <a:off x="0" y="0"/>
                <a:ext cx="3937248" cy="543339"/>
              </a:xfrm>
              <a:prstGeom prst="trapezoid">
                <a:avLst>
                  <a:gd name="adj" fmla="val 60387"/>
                </a:avLst>
              </a:prstGeom>
              <a:solidFill>
                <a:srgbClr val="00B050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8" name="Text Box 45"/>
              <p:cNvSpPr txBox="1"/>
              <p:nvPr/>
            </p:nvSpPr>
            <p:spPr>
              <a:xfrm>
                <a:off x="689018" y="0"/>
                <a:ext cx="2559211" cy="543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9050" tIns="19050" rIns="19050" bIns="1905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en-GB" sz="28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Quality First Teaching - Universal</a:t>
                </a:r>
                <a:endParaRPr lang="en-GB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9" name="Trapezoid 8"/>
              <p:cNvSpPr/>
              <p:nvPr/>
            </p:nvSpPr>
            <p:spPr>
              <a:xfrm rot="10800000">
                <a:off x="328103" y="543338"/>
                <a:ext cx="3281040" cy="543339"/>
              </a:xfrm>
              <a:prstGeom prst="trapezoid">
                <a:avLst>
                  <a:gd name="adj" fmla="val 60387"/>
                </a:avLst>
              </a:prstGeom>
              <a:solidFill>
                <a:schemeClr val="accent3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10" name="Text Box 49"/>
              <p:cNvSpPr txBox="1"/>
              <p:nvPr/>
            </p:nvSpPr>
            <p:spPr>
              <a:xfrm>
                <a:off x="902285" y="543338"/>
                <a:ext cx="2132676" cy="543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9050" tIns="19050" rIns="19050" bIns="1905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en-GB" sz="28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Achievement Teams</a:t>
                </a:r>
                <a:endParaRPr lang="en-GB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1" name="Trapezoid 10"/>
              <p:cNvSpPr/>
              <p:nvPr/>
            </p:nvSpPr>
            <p:spPr>
              <a:xfrm rot="10800000">
                <a:off x="656207" y="1086677"/>
                <a:ext cx="2624832" cy="543339"/>
              </a:xfrm>
              <a:prstGeom prst="trapezoid">
                <a:avLst>
                  <a:gd name="adj" fmla="val 60387"/>
                </a:avLst>
              </a:prstGeom>
              <a:solidFill>
                <a:srgbClr val="FFFF00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12" name="Text Box 51"/>
              <p:cNvSpPr txBox="1"/>
              <p:nvPr/>
            </p:nvSpPr>
            <p:spPr>
              <a:xfrm>
                <a:off x="1115553" y="1086677"/>
                <a:ext cx="1706140" cy="543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9050" tIns="19050" rIns="19050" bIns="1905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en-GB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School Support 1</a:t>
                </a:r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Trapezoid 12"/>
              <p:cNvSpPr/>
              <p:nvPr/>
            </p:nvSpPr>
            <p:spPr>
              <a:xfrm rot="10800000">
                <a:off x="984312" y="1630017"/>
                <a:ext cx="1968624" cy="543339"/>
              </a:xfrm>
              <a:prstGeom prst="trapezoid">
                <a:avLst>
                  <a:gd name="adj" fmla="val 60387"/>
                </a:avLst>
              </a:prstGeom>
              <a:solidFill>
                <a:srgbClr val="FFC000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14" name="Text Box 53"/>
              <p:cNvSpPr txBox="1"/>
              <p:nvPr/>
            </p:nvSpPr>
            <p:spPr>
              <a:xfrm>
                <a:off x="1328821" y="1630017"/>
                <a:ext cx="1279605" cy="543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9050" tIns="19050" rIns="19050" bIns="1905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en-GB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School Support 2</a:t>
                </a:r>
                <a:endParaRPr lang="en-GB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" name="Trapezoid 14"/>
              <p:cNvSpPr/>
              <p:nvPr/>
            </p:nvSpPr>
            <p:spPr>
              <a:xfrm rot="10800000">
                <a:off x="1312415" y="2173356"/>
                <a:ext cx="1312416" cy="543339"/>
              </a:xfrm>
              <a:prstGeom prst="trapezoid">
                <a:avLst>
                  <a:gd name="adj" fmla="val 60387"/>
                </a:avLst>
              </a:prstGeom>
              <a:solidFill>
                <a:schemeClr val="accent6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16" name="Text Box 55"/>
              <p:cNvSpPr txBox="1"/>
              <p:nvPr/>
            </p:nvSpPr>
            <p:spPr>
              <a:xfrm>
                <a:off x="1542088" y="2173356"/>
                <a:ext cx="853070" cy="543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9050" tIns="19050" rIns="19050" bIns="1905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en-GB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School Support 3</a:t>
                </a:r>
                <a:endParaRPr lang="en-GB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rapezoid 16"/>
              <p:cNvSpPr/>
              <p:nvPr/>
            </p:nvSpPr>
            <p:spPr>
              <a:xfrm rot="10800000">
                <a:off x="1640519" y="2716695"/>
                <a:ext cx="656208" cy="543339"/>
              </a:xfrm>
              <a:prstGeom prst="trapezoid">
                <a:avLst>
                  <a:gd name="adj" fmla="val 60387"/>
                </a:avLst>
              </a:prstGeom>
              <a:solidFill>
                <a:schemeClr val="accent2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18" name="Text Box 57"/>
              <p:cNvSpPr txBox="1"/>
              <p:nvPr/>
            </p:nvSpPr>
            <p:spPr>
              <a:xfrm>
                <a:off x="1640519" y="2716695"/>
                <a:ext cx="656208" cy="543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9050" tIns="19050" rIns="19050" bIns="1905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en-GB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EHCP</a:t>
                </a:r>
                <a:endParaRPr lang="en-GB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89000"/>
                  </a:lnSpc>
                  <a:spcBef>
                    <a:spcPts val="525"/>
                  </a:spcBef>
                  <a:spcAft>
                    <a:spcPts val="0"/>
                  </a:spcAft>
                </a:pPr>
                <a:r>
                  <a:rPr lang="en-GB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21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0500" y="525176"/>
            <a:ext cx="10931857" cy="1003373"/>
          </a:xfrm>
        </p:spPr>
        <p:txBody>
          <a:bodyPr>
            <a:normAutofit/>
          </a:bodyPr>
          <a:lstStyle/>
          <a:p>
            <a:r>
              <a:rPr lang="en-US" dirty="0"/>
              <a:t>What assessments do we use additionally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0500" y="1992659"/>
            <a:ext cx="5281685" cy="3753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 smtClean="0"/>
              <a:t>CHECKLISTS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Indication of need</a:t>
            </a:r>
          </a:p>
          <a:p>
            <a:r>
              <a:rPr lang="en-US" sz="2400" dirty="0" smtClean="0"/>
              <a:t>Attention Deficit and Hyperactivity Disorder (ADHD)</a:t>
            </a:r>
          </a:p>
          <a:p>
            <a:r>
              <a:rPr lang="en-US" sz="2400" dirty="0" smtClean="0"/>
              <a:t>Sensory checklist</a:t>
            </a:r>
          </a:p>
          <a:p>
            <a:r>
              <a:rPr lang="en-US" sz="2400" dirty="0" smtClean="0"/>
              <a:t>Social communication checklist</a:t>
            </a:r>
          </a:p>
          <a:p>
            <a:r>
              <a:rPr lang="en-US" sz="2400" dirty="0" smtClean="0"/>
              <a:t>Speech progression tool</a:t>
            </a:r>
          </a:p>
          <a:p>
            <a:r>
              <a:rPr lang="en-US" sz="2400" dirty="0" smtClean="0"/>
              <a:t>Concept checklist</a:t>
            </a: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91618" y="1974985"/>
            <a:ext cx="5240739" cy="37707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u="sng" dirty="0" smtClean="0"/>
              <a:t>SCREENERS and ASSESSMENTS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Numerical information e.g. </a:t>
            </a:r>
            <a:r>
              <a:rPr lang="en-US" sz="2400" dirty="0" err="1" smtClean="0">
                <a:solidFill>
                  <a:srgbClr val="0070C0"/>
                </a:solidFill>
              </a:rPr>
              <a:t>standardised</a:t>
            </a:r>
            <a:r>
              <a:rPr lang="en-US" sz="2400" dirty="0" smtClean="0">
                <a:solidFill>
                  <a:srgbClr val="0070C0"/>
                </a:solidFill>
              </a:rPr>
              <a:t> score</a:t>
            </a:r>
            <a:endParaRPr lang="en-US" sz="2400" dirty="0" smtClean="0"/>
          </a:p>
          <a:p>
            <a:r>
              <a:rPr lang="en-US" sz="2400" dirty="0" smtClean="0"/>
              <a:t>Dyslexia screener</a:t>
            </a:r>
          </a:p>
          <a:p>
            <a:r>
              <a:rPr lang="en-US" sz="2400" dirty="0" err="1" smtClean="0"/>
              <a:t>Sandwell</a:t>
            </a:r>
            <a:r>
              <a:rPr lang="en-US" sz="2400" dirty="0" smtClean="0"/>
              <a:t> </a:t>
            </a:r>
            <a:r>
              <a:rPr lang="en-US" sz="2400" dirty="0" err="1" smtClean="0"/>
              <a:t>maths</a:t>
            </a:r>
            <a:r>
              <a:rPr lang="en-US" sz="2400" dirty="0" smtClean="0"/>
              <a:t> assessment</a:t>
            </a:r>
          </a:p>
          <a:p>
            <a:r>
              <a:rPr lang="en-US" sz="2400" dirty="0" smtClean="0"/>
              <a:t>Suffolk reading assessment</a:t>
            </a:r>
          </a:p>
          <a:p>
            <a:r>
              <a:rPr lang="en-US" sz="2400" dirty="0" smtClean="0"/>
              <a:t>SPAR spelling assessment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1026" name="Picture 2" descr="https://olc-wordpress-assets.s3.amazonaws.com/uploads/2019/12/Assessing-Across-Modal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7" y="5198517"/>
            <a:ext cx="2251881" cy="15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6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50628" y="605570"/>
            <a:ext cx="10795378" cy="800149"/>
          </a:xfrm>
        </p:spPr>
        <p:txBody>
          <a:bodyPr>
            <a:normAutofit/>
          </a:bodyPr>
          <a:lstStyle/>
          <a:p>
            <a:r>
              <a:rPr lang="en-US" dirty="0"/>
              <a:t>How do we track children’s progress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4350" y="2011680"/>
            <a:ext cx="11163300" cy="423672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US" sz="2800" dirty="0" smtClean="0"/>
              <a:t>Statements are marked as complete on the system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sz="2800" dirty="0"/>
          </a:p>
          <a:p>
            <a:pPr marL="0" lvl="0" indent="0">
              <a:lnSpc>
                <a:spcPct val="90000"/>
              </a:lnSpc>
              <a:buNone/>
            </a:pPr>
            <a:r>
              <a:rPr lang="en-US" sz="2800" dirty="0" smtClean="0"/>
              <a:t>Screeners and assessments can be compared over time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sz="2800" dirty="0"/>
          </a:p>
          <a:p>
            <a:pPr marL="0" lvl="0" indent="0">
              <a:lnSpc>
                <a:spcPct val="90000"/>
              </a:lnSpc>
              <a:buNone/>
            </a:pPr>
            <a:r>
              <a:rPr lang="en-US" sz="2800" dirty="0" smtClean="0"/>
              <a:t>Example – Suffolk twice a year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2800" dirty="0" smtClean="0"/>
              <a:t>Under 6 years – large band therefore they are tracked by raw score</a:t>
            </a:r>
            <a:endParaRPr lang="en-GB" sz="2800" dirty="0"/>
          </a:p>
        </p:txBody>
      </p:sp>
      <p:pic>
        <p:nvPicPr>
          <p:cNvPr id="5" name="Picture 2" descr="https://olc-wordpress-assets.s3.amazonaws.com/uploads/2019/12/Assessing-Across-Modal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7" y="5198517"/>
            <a:ext cx="2251881" cy="15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53174" y="218364"/>
            <a:ext cx="10165286" cy="1575926"/>
          </a:xfrm>
        </p:spPr>
        <p:txBody>
          <a:bodyPr>
            <a:normAutofit fontScale="90000"/>
          </a:bodyPr>
          <a:lstStyle/>
          <a:p>
            <a:pPr lvl="0"/>
            <a:r>
              <a:rPr lang="en-GB" sz="6000" dirty="0"/>
              <a:t>Future </a:t>
            </a:r>
            <a:r>
              <a:rPr lang="en-GB" sz="6000" dirty="0" smtClean="0"/>
              <a:t>Inclusion Forums</a:t>
            </a:r>
            <a:endParaRPr lang="en-GB" sz="60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53174" y="2347856"/>
            <a:ext cx="10753725" cy="376618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</a:pPr>
            <a:r>
              <a:rPr lang="en-GB" sz="3600" dirty="0"/>
              <a:t>What do you like?</a:t>
            </a:r>
            <a:br>
              <a:rPr lang="en-GB" sz="3600" dirty="0"/>
            </a:br>
            <a:endParaRPr lang="en-GB" sz="3600" dirty="0"/>
          </a:p>
          <a:p>
            <a:pPr lvl="0">
              <a:lnSpc>
                <a:spcPct val="90000"/>
              </a:lnSpc>
            </a:pPr>
            <a:r>
              <a:rPr lang="en-GB" sz="3600" dirty="0"/>
              <a:t>Even better if…</a:t>
            </a:r>
            <a:br>
              <a:rPr lang="en-GB" sz="3600" dirty="0"/>
            </a:br>
            <a:endParaRPr lang="en-GB" sz="3600" dirty="0"/>
          </a:p>
          <a:p>
            <a:pPr lvl="0">
              <a:lnSpc>
                <a:spcPct val="90000"/>
              </a:lnSpc>
            </a:pPr>
            <a:r>
              <a:rPr lang="en-GB" sz="3600" dirty="0"/>
              <a:t>Topics</a:t>
            </a:r>
            <a:r>
              <a:rPr lang="en-GB" sz="2600" dirty="0"/>
              <a:t/>
            </a:r>
            <a:br>
              <a:rPr lang="en-GB" sz="2600" dirty="0"/>
            </a:br>
            <a:endParaRPr lang="en-GB" sz="2600" dirty="0"/>
          </a:p>
          <a:p>
            <a:pPr marL="0" lvl="0" indent="0">
              <a:lnSpc>
                <a:spcPct val="90000"/>
              </a:lnSpc>
              <a:buNone/>
            </a:pPr>
            <a:r>
              <a:rPr lang="en-GB" sz="2600" dirty="0"/>
              <a:t/>
            </a:r>
            <a:br>
              <a:rPr lang="en-GB" sz="2600" dirty="0"/>
            </a:br>
            <a:endParaRPr lang="en-GB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528" y="4818101"/>
            <a:ext cx="2619371" cy="17430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460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000" dirty="0" smtClean="0"/>
              <a:t>Any questions</a:t>
            </a:r>
            <a:endParaRPr lang="en-GB" sz="6000" dirty="0"/>
          </a:p>
        </p:txBody>
      </p:sp>
      <p:pic>
        <p:nvPicPr>
          <p:cNvPr id="6" name="Picture 2" descr="Common Interview Questions And Answers - Camden Ke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09" y="1698059"/>
            <a:ext cx="4480455" cy="44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857" y="5786846"/>
            <a:ext cx="3409624" cy="939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713" y="755361"/>
            <a:ext cx="9778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Assessment of children with SEND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350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6000" dirty="0"/>
              <a:t>Welcome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en-US" sz="3600" dirty="0" smtClean="0"/>
              <a:t>- Thank you for joining us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en-US" sz="3600" dirty="0" smtClean="0"/>
              <a:t>- Inclusion parent forums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en-US" sz="3600" dirty="0" smtClean="0"/>
              <a:t>- Ground rules</a:t>
            </a:r>
            <a:endParaRPr lang="en-GB" sz="2000" dirty="0"/>
          </a:p>
          <a:p>
            <a:pPr lvl="0">
              <a:lnSpc>
                <a:spcPct val="90000"/>
              </a:lnSpc>
            </a:pPr>
            <a:endParaRPr lang="en-GB" sz="1700" dirty="0"/>
          </a:p>
        </p:txBody>
      </p:sp>
      <p:pic>
        <p:nvPicPr>
          <p:cNvPr id="4" name="Picture 6" descr="http://www.crabtreejm.herts.sch.uk/images/page_photos/inclusion.jpg">
            <a:hlinkClick r:id="rId3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191"/>
          <a:stretch>
            <a:fillRect/>
          </a:stretch>
        </p:blipFill>
        <p:spPr>
          <a:xfrm>
            <a:off x="9658714" y="4844955"/>
            <a:ext cx="2269013" cy="181628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66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6000" dirty="0" smtClean="0"/>
              <a:t>Ground Rules</a:t>
            </a:r>
            <a:endParaRPr lang="en-GB" sz="60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96287" y="2333768"/>
            <a:ext cx="8964577" cy="40806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4000" dirty="0">
                <a:solidFill>
                  <a:schemeClr val="tx1"/>
                </a:solidFill>
              </a:rPr>
              <a:t>Respect views of others</a:t>
            </a:r>
          </a:p>
          <a:p>
            <a:pPr>
              <a:lnSpc>
                <a:spcPct val="17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Be open </a:t>
            </a:r>
            <a:r>
              <a:rPr lang="en-US" sz="4000" dirty="0">
                <a:solidFill>
                  <a:schemeClr val="tx1"/>
                </a:solidFill>
              </a:rPr>
              <a:t>and </a:t>
            </a:r>
            <a:r>
              <a:rPr lang="en-US" sz="4000" dirty="0" smtClean="0">
                <a:solidFill>
                  <a:schemeClr val="tx1"/>
                </a:solidFill>
              </a:rPr>
              <a:t>honest</a:t>
            </a:r>
            <a:endParaRPr lang="en-US" sz="40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4000" dirty="0">
                <a:solidFill>
                  <a:schemeClr val="tx1"/>
                </a:solidFill>
              </a:rPr>
              <a:t>Accept any ideas </a:t>
            </a:r>
          </a:p>
          <a:p>
            <a:pPr>
              <a:lnSpc>
                <a:spcPct val="170000"/>
              </a:lnSpc>
            </a:pPr>
            <a:r>
              <a:rPr lang="en-US" sz="4000" dirty="0">
                <a:solidFill>
                  <a:schemeClr val="tx1"/>
                </a:solidFill>
              </a:rPr>
              <a:t>Do not discuss individuals (children or staff) </a:t>
            </a:r>
          </a:p>
          <a:p>
            <a:pPr>
              <a:lnSpc>
                <a:spcPct val="170000"/>
              </a:lnSpc>
            </a:pPr>
            <a:r>
              <a:rPr lang="en-US" sz="4000" dirty="0">
                <a:solidFill>
                  <a:schemeClr val="tx1"/>
                </a:solidFill>
              </a:rPr>
              <a:t>Keep topics general and not personal</a:t>
            </a:r>
          </a:p>
          <a:p>
            <a:pPr lvl="0">
              <a:lnSpc>
                <a:spcPct val="90000"/>
              </a:lnSpc>
            </a:pPr>
            <a:endParaRPr lang="en-GB" sz="1700" dirty="0"/>
          </a:p>
        </p:txBody>
      </p:sp>
      <p:pic>
        <p:nvPicPr>
          <p:cNvPr id="4" name="Picture 6" descr="http://www.crabtreejm.herts.sch.uk/images/page_photos/inclusion.jpg">
            <a:hlinkClick r:id="rId3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191"/>
          <a:stretch>
            <a:fillRect/>
          </a:stretch>
        </p:blipFill>
        <p:spPr>
          <a:xfrm>
            <a:off x="9994249" y="5103121"/>
            <a:ext cx="2073367" cy="165967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577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6000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4350" y="2011680"/>
            <a:ext cx="11163300" cy="4236720"/>
          </a:xfrm>
        </p:spPr>
        <p:txBody>
          <a:bodyPr>
            <a:normAutofit fontScale="77500" lnSpcReduction="20000"/>
          </a:bodyPr>
          <a:lstStyle/>
          <a:p>
            <a:pPr marL="914400" lvl="0" indent="-914400">
              <a:lnSpc>
                <a:spcPct val="140000"/>
              </a:lnSpc>
              <a:buFont typeface="+mj-lt"/>
              <a:buAutoNum type="arabicPeriod"/>
            </a:pPr>
            <a:r>
              <a:rPr lang="en-US" sz="4500" dirty="0"/>
              <a:t>W</a:t>
            </a:r>
            <a:r>
              <a:rPr lang="en-US" sz="4500" dirty="0" smtClean="0"/>
              <a:t>hat does assessment look like in the classroom?</a:t>
            </a:r>
          </a:p>
          <a:p>
            <a:pPr marL="914400" lvl="0" indent="-914400">
              <a:lnSpc>
                <a:spcPct val="140000"/>
              </a:lnSpc>
              <a:buFont typeface="+mj-lt"/>
              <a:buAutoNum type="arabicPeriod"/>
            </a:pPr>
            <a:r>
              <a:rPr lang="en-US" sz="4500" dirty="0" smtClean="0"/>
              <a:t>How do we track children’s progress?</a:t>
            </a:r>
          </a:p>
          <a:p>
            <a:pPr marL="914400" lvl="0" indent="-914400">
              <a:lnSpc>
                <a:spcPct val="140000"/>
              </a:lnSpc>
              <a:buFont typeface="+mj-lt"/>
              <a:buAutoNum type="arabicPeriod"/>
            </a:pPr>
            <a:r>
              <a:rPr lang="en-US" sz="4500" dirty="0" smtClean="0"/>
              <a:t>What assessments do we use additionally?</a:t>
            </a:r>
          </a:p>
          <a:p>
            <a:pPr marL="914400" lvl="0" indent="-914400">
              <a:lnSpc>
                <a:spcPct val="140000"/>
              </a:lnSpc>
              <a:buFont typeface="+mj-lt"/>
              <a:buAutoNum type="arabicPeriod"/>
            </a:pPr>
            <a:r>
              <a:rPr lang="en-US" sz="4500" dirty="0" smtClean="0"/>
              <a:t>Ideas for future forums</a:t>
            </a:r>
            <a:endParaRPr lang="en-GB" sz="4500" dirty="0" smtClean="0"/>
          </a:p>
          <a:p>
            <a:pPr marL="914400" lvl="0" indent="-914400">
              <a:lnSpc>
                <a:spcPct val="140000"/>
              </a:lnSpc>
              <a:buFont typeface="+mj-lt"/>
              <a:buAutoNum type="arabicPeriod"/>
            </a:pPr>
            <a:r>
              <a:rPr lang="en-GB" sz="4500" dirty="0" smtClean="0"/>
              <a:t>Questions</a:t>
            </a:r>
            <a:r>
              <a:rPr lang="en-GB" sz="1700" dirty="0"/>
              <a:t/>
            </a:r>
            <a:br>
              <a:rPr lang="en-GB" sz="1700" dirty="0"/>
            </a:br>
            <a:endParaRPr lang="en-GB" sz="1700" dirty="0"/>
          </a:p>
          <a:p>
            <a:pPr lvl="0">
              <a:lnSpc>
                <a:spcPct val="90000"/>
              </a:lnSpc>
            </a:pPr>
            <a:endParaRPr lang="en-GB" sz="1700" dirty="0"/>
          </a:p>
        </p:txBody>
      </p:sp>
      <p:pic>
        <p:nvPicPr>
          <p:cNvPr id="4" name="Picture 6" descr="http://www.crabtreejm.herts.sch.uk/images/page_photos/inclusion.jpg">
            <a:hlinkClick r:id="rId2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91"/>
          <a:stretch>
            <a:fillRect/>
          </a:stretch>
        </p:blipFill>
        <p:spPr>
          <a:xfrm>
            <a:off x="9989501" y="5076967"/>
            <a:ext cx="1979169" cy="158427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484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5BCC-9DA4-4B50-8E2B-0817AAC8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6" y="282304"/>
            <a:ext cx="11729354" cy="1188720"/>
          </a:xfrm>
        </p:spPr>
        <p:txBody>
          <a:bodyPr/>
          <a:lstStyle/>
          <a:p>
            <a:r>
              <a:rPr lang="en-GB" dirty="0"/>
              <a:t>Quality First teaching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B3275-A6A7-4F73-92D6-231E3F77C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7731"/>
            <a:ext cx="5769590" cy="50194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i="0" dirty="0">
                <a:solidFill>
                  <a:schemeClr val="accent1"/>
                </a:solidFill>
                <a:effectLst/>
                <a:latin typeface="robotoregular"/>
              </a:rPr>
              <a:t>All </a:t>
            </a:r>
            <a:r>
              <a:rPr lang="en-GB" b="1" dirty="0">
                <a:solidFill>
                  <a:schemeClr val="accent1"/>
                </a:solidFill>
                <a:latin typeface="robotoregular"/>
              </a:rPr>
              <a:t>of our learners receive quality first teaching following this model;</a:t>
            </a:r>
          </a:p>
          <a:p>
            <a:pPr marL="0" indent="0" algn="l">
              <a:buNone/>
            </a:pPr>
            <a:r>
              <a:rPr lang="en-GB" b="1" i="0" dirty="0">
                <a:solidFill>
                  <a:srgbClr val="333333"/>
                </a:solidFill>
                <a:effectLst/>
                <a:latin typeface="robotoregular"/>
              </a:rPr>
              <a:t>Universal Teaching 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robotoregular"/>
              </a:rPr>
              <a:t>All </a:t>
            </a:r>
            <a:r>
              <a:rPr lang="en-GB" b="0" i="0" dirty="0" smtClean="0">
                <a:solidFill>
                  <a:srgbClr val="333333"/>
                </a:solidFill>
                <a:effectLst/>
                <a:latin typeface="robotoregular"/>
              </a:rPr>
              <a:t>teachers </a:t>
            </a:r>
            <a:r>
              <a:rPr lang="en-GB" b="0" i="0" dirty="0">
                <a:solidFill>
                  <a:srgbClr val="333333"/>
                </a:solidFill>
                <a:effectLst/>
                <a:latin typeface="robotoregular"/>
              </a:rPr>
              <a:t>thoroughly plan each lesson inclusively so that there are clear learning objectives alongside activities to help all children meet the learning outcomes.</a:t>
            </a:r>
          </a:p>
          <a:p>
            <a:pPr marL="0" indent="0" algn="l">
              <a:buNone/>
            </a:pPr>
            <a:r>
              <a:rPr lang="en-GB" b="1" i="0" dirty="0">
                <a:solidFill>
                  <a:srgbClr val="333333"/>
                </a:solidFill>
                <a:effectLst/>
                <a:latin typeface="robotoregular"/>
              </a:rPr>
              <a:t>Targeted - Additional Interventions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robotoregular"/>
              </a:rPr>
              <a:t>This can be used to provide extra support to pupils who are not quite meeting age-related expectations. This involves identifying these pupils and taking the necessary steps to personalise their learning experience so that they can get back on track in their learning journey.</a:t>
            </a:r>
          </a:p>
          <a:p>
            <a:pPr marL="0" indent="0" algn="l">
              <a:buNone/>
            </a:pPr>
            <a:r>
              <a:rPr lang="en-GB" b="1" i="0" dirty="0">
                <a:solidFill>
                  <a:srgbClr val="333333"/>
                </a:solidFill>
                <a:effectLst/>
                <a:latin typeface="robotoregular"/>
              </a:rPr>
              <a:t>Specialist - Personalised Interventions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333333"/>
                </a:solidFill>
                <a:latin typeface="robotoregular"/>
              </a:rPr>
              <a:t>T</a:t>
            </a:r>
            <a:r>
              <a:rPr lang="en-GB" b="0" i="0" dirty="0">
                <a:solidFill>
                  <a:srgbClr val="333333"/>
                </a:solidFill>
                <a:effectLst/>
                <a:latin typeface="robotoregular"/>
              </a:rPr>
              <a:t>eachers  create a personalised learning program for students struggling to meet age-related expectations. This step is for students who require more support than is provided in additional interventions and support in class.</a:t>
            </a:r>
          </a:p>
          <a:p>
            <a:endParaRPr lang="en-GB" dirty="0"/>
          </a:p>
        </p:txBody>
      </p:sp>
      <p:pic>
        <p:nvPicPr>
          <p:cNvPr id="1026" name="Picture 2" descr="quality first teaching">
            <a:extLst>
              <a:ext uri="{FF2B5EF4-FFF2-40B4-BE49-F238E27FC236}">
                <a16:creationId xmlns:a16="http://schemas.microsoft.com/office/drawing/2014/main" id="{AA06A32D-F119-4DCE-BA1D-7A3C62D900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"/>
          <a:stretch/>
        </p:blipFill>
        <p:spPr bwMode="auto">
          <a:xfrm>
            <a:off x="212436" y="2087418"/>
            <a:ext cx="5807364" cy="39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9828-2D3B-42E2-B949-0C2DD90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" y="605570"/>
            <a:ext cx="10863618" cy="1188720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How are assessments made?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6B2E8-6553-4E60-9C6F-9E2734E7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" y="2060812"/>
            <a:ext cx="10863618" cy="4544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dirty="0"/>
              <a:t>Within lessons teachers are constantly reviewing learning and assessing your children through:</a:t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-	targeted </a:t>
            </a:r>
            <a:r>
              <a:rPr lang="en-GB" sz="2800" dirty="0" smtClean="0"/>
              <a:t>questions</a:t>
            </a:r>
            <a:br>
              <a:rPr lang="en-GB" sz="2800" dirty="0" smtClean="0"/>
            </a:br>
            <a:r>
              <a:rPr lang="en-GB" sz="2800" dirty="0" smtClean="0"/>
              <a:t>-</a:t>
            </a:r>
            <a:r>
              <a:rPr lang="en-GB" sz="2800" dirty="0"/>
              <a:t>	class </a:t>
            </a:r>
            <a:r>
              <a:rPr lang="en-GB" sz="2800" dirty="0" smtClean="0"/>
              <a:t>discussions</a:t>
            </a:r>
          </a:p>
          <a:p>
            <a:pPr marL="0" indent="0">
              <a:buNone/>
            </a:pPr>
            <a:r>
              <a:rPr lang="en-GB" sz="2600" dirty="0" smtClean="0"/>
              <a:t>-	1:1 discussions</a:t>
            </a:r>
          </a:p>
          <a:p>
            <a:pPr marL="0" indent="0">
              <a:buNone/>
            </a:pPr>
            <a:r>
              <a:rPr lang="en-GB" sz="2800" dirty="0" smtClean="0"/>
              <a:t>-	response </a:t>
            </a:r>
            <a:r>
              <a:rPr lang="en-GB" sz="2800" dirty="0"/>
              <a:t>to modelling and scaffolding</a:t>
            </a:r>
            <a:br>
              <a:rPr lang="en-GB" sz="2800" dirty="0"/>
            </a:br>
            <a:r>
              <a:rPr lang="en-GB" sz="2800" dirty="0"/>
              <a:t>-	looking through work and giving verbal feedback </a:t>
            </a:r>
            <a:br>
              <a:rPr lang="en-GB" sz="2800" dirty="0"/>
            </a:br>
            <a:r>
              <a:rPr lang="en-GB" sz="2800" dirty="0"/>
              <a:t>-	peer </a:t>
            </a:r>
            <a:r>
              <a:rPr lang="en-GB" sz="2800" dirty="0" smtClean="0"/>
              <a:t>assessment of work against success criteria</a:t>
            </a:r>
          </a:p>
          <a:p>
            <a:pPr marL="0" indent="0">
              <a:buNone/>
            </a:pPr>
            <a:r>
              <a:rPr lang="en-GB" sz="2800" dirty="0" smtClean="0"/>
              <a:t>-	self assessment of </a:t>
            </a:r>
            <a:r>
              <a:rPr lang="en-GB" sz="2800" dirty="0"/>
              <a:t>work against success criteria</a:t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Planning evolves throughout the week. Adjustments are made based on progress within the class and any misconceptions.</a:t>
            </a:r>
          </a:p>
        </p:txBody>
      </p:sp>
    </p:spTree>
    <p:extLst>
      <p:ext uri="{BB962C8B-B14F-4D97-AF65-F5344CB8AC3E}">
        <p14:creationId xmlns:p14="http://schemas.microsoft.com/office/powerpoint/2010/main" val="17468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31D8-8977-4EC6-8B6E-216B9186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79" y="387206"/>
            <a:ext cx="11354934" cy="1188720"/>
          </a:xfrm>
        </p:spPr>
        <p:txBody>
          <a:bodyPr>
            <a:noAutofit/>
          </a:bodyPr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For </a:t>
            </a:r>
            <a:r>
              <a:rPr lang="en-GB" sz="2400" dirty="0">
                <a:solidFill>
                  <a:schemeClr val="tx1"/>
                </a:solidFill>
              </a:rPr>
              <a:t>some of our children that need targeted and specialist support this is what it may look like in class.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0379" y="1740387"/>
            <a:ext cx="2520000" cy="1440000"/>
            <a:chOff x="0" y="0"/>
            <a:chExt cx="2437604" cy="1462562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437604" cy="146256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0"/>
              <a:ext cx="2437604" cy="1462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chemeClr val="tx1"/>
                  </a:solidFill>
                </a:rPr>
                <a:t>Targeted and specialist support in class, examples of what teachers put in </a:t>
              </a:r>
              <a:r>
                <a:rPr lang="en-GB" sz="1600" kern="1200" dirty="0" smtClean="0">
                  <a:solidFill>
                    <a:schemeClr val="tx1"/>
                  </a:solidFill>
                </a:rPr>
                <a:t>place.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11431" y="1740387"/>
            <a:ext cx="2437604" cy="1462562"/>
            <a:chOff x="368379" y="108"/>
            <a:chExt cx="2437604" cy="1462562"/>
          </a:xfrm>
        </p:grpSpPr>
        <p:sp>
          <p:nvSpPr>
            <p:cNvPr id="9" name="Rectangle 8"/>
            <p:cNvSpPr/>
            <p:nvPr/>
          </p:nvSpPr>
          <p:spPr>
            <a:xfrm>
              <a:off x="368379" y="108"/>
              <a:ext cx="2437604" cy="146256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368379" y="108"/>
              <a:ext cx="2437604" cy="1462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chemeClr val="tx1"/>
                  </a:solidFill>
                </a:rPr>
                <a:t>Use of extra resources to support </a:t>
              </a:r>
              <a:r>
                <a:rPr lang="en-GB" sz="1600" kern="1200" dirty="0" smtClean="0">
                  <a:solidFill>
                    <a:schemeClr val="tx1"/>
                  </a:solidFill>
                </a:rPr>
                <a:t>e.g. </a:t>
              </a:r>
              <a:r>
                <a:rPr lang="en-GB" sz="1600" kern="1200" dirty="0">
                  <a:solidFill>
                    <a:schemeClr val="tx1"/>
                  </a:solidFill>
                </a:rPr>
                <a:t>number lines, counters and key word cards.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65681" y="1740387"/>
            <a:ext cx="2437604" cy="1462562"/>
            <a:chOff x="368379" y="108"/>
            <a:chExt cx="2437604" cy="1462562"/>
          </a:xfrm>
        </p:grpSpPr>
        <p:sp>
          <p:nvSpPr>
            <p:cNvPr id="12" name="Rectangle 11"/>
            <p:cNvSpPr/>
            <p:nvPr/>
          </p:nvSpPr>
          <p:spPr>
            <a:xfrm>
              <a:off x="368379" y="108"/>
              <a:ext cx="2437604" cy="146256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368379" y="108"/>
              <a:ext cx="2437604" cy="1462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chemeClr val="tx1"/>
                  </a:solidFill>
                </a:rPr>
                <a:t>I can statements written in by </a:t>
              </a:r>
              <a:r>
                <a:rPr lang="en-GB" sz="1600" kern="1200" dirty="0" smtClean="0">
                  <a:solidFill>
                    <a:schemeClr val="tx1"/>
                  </a:solidFill>
                </a:rPr>
                <a:t>teacher.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0379" y="3415223"/>
            <a:ext cx="2520000" cy="1440000"/>
            <a:chOff x="368379" y="108"/>
            <a:chExt cx="2437604" cy="1462562"/>
          </a:xfrm>
        </p:grpSpPr>
        <p:sp>
          <p:nvSpPr>
            <p:cNvPr id="18" name="Rectangle 17"/>
            <p:cNvSpPr/>
            <p:nvPr/>
          </p:nvSpPr>
          <p:spPr>
            <a:xfrm>
              <a:off x="368379" y="108"/>
              <a:ext cx="2437604" cy="146256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368379" y="108"/>
              <a:ext cx="2437604" cy="1462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chemeClr val="tx1"/>
                  </a:solidFill>
                </a:rPr>
                <a:t>Task boards – to help break down instructions and learning into smaller steps. 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11431" y="3413791"/>
            <a:ext cx="2520000" cy="1440000"/>
            <a:chOff x="3286" y="742892"/>
            <a:chExt cx="2607415" cy="1564449"/>
          </a:xfrm>
        </p:grpSpPr>
        <p:sp>
          <p:nvSpPr>
            <p:cNvPr id="21" name="Rectangle 20"/>
            <p:cNvSpPr/>
            <p:nvPr/>
          </p:nvSpPr>
          <p:spPr>
            <a:xfrm>
              <a:off x="3286" y="742892"/>
              <a:ext cx="2607415" cy="156444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3286" y="742892"/>
              <a:ext cx="2607415" cy="1564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chemeClr val="tx1"/>
                  </a:solidFill>
                </a:rPr>
                <a:t>Small group activities during challenge times to support the understanding of the I can statements.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24483" y="3413791"/>
            <a:ext cx="2520000" cy="1440000"/>
            <a:chOff x="3286" y="742892"/>
            <a:chExt cx="2607415" cy="1564449"/>
          </a:xfrm>
        </p:grpSpPr>
        <p:sp>
          <p:nvSpPr>
            <p:cNvPr id="24" name="Rectangle 23"/>
            <p:cNvSpPr/>
            <p:nvPr/>
          </p:nvSpPr>
          <p:spPr>
            <a:xfrm>
              <a:off x="3286" y="742892"/>
              <a:ext cx="2607415" cy="156444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3286" y="742892"/>
              <a:ext cx="2607415" cy="1564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chemeClr val="tx1"/>
                  </a:solidFill>
                </a:rPr>
                <a:t>Targeted early morning tasks for children based on their FLC targets or those on a provision document or ILP.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285313" y="3415223"/>
            <a:ext cx="2520000" cy="1440000"/>
            <a:chOff x="0" y="158963"/>
            <a:chExt cx="3505768" cy="2103461"/>
          </a:xfrm>
        </p:grpSpPr>
        <p:sp>
          <p:nvSpPr>
            <p:cNvPr id="27" name="Rectangle 26"/>
            <p:cNvSpPr/>
            <p:nvPr/>
          </p:nvSpPr>
          <p:spPr>
            <a:xfrm>
              <a:off x="0" y="158963"/>
              <a:ext cx="3505768" cy="21034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0" y="158963"/>
              <a:ext cx="3505768" cy="2103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chemeClr val="tx1"/>
                  </a:solidFill>
                </a:rPr>
                <a:t>Highly differentiated activities based on ability.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85313" y="1775574"/>
            <a:ext cx="2520000" cy="1440000"/>
            <a:chOff x="0" y="158963"/>
            <a:chExt cx="3505768" cy="2103461"/>
          </a:xfrm>
        </p:grpSpPr>
        <p:sp>
          <p:nvSpPr>
            <p:cNvPr id="30" name="Rectangle 29"/>
            <p:cNvSpPr/>
            <p:nvPr/>
          </p:nvSpPr>
          <p:spPr>
            <a:xfrm>
              <a:off x="0" y="158963"/>
              <a:ext cx="3505768" cy="21034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0" y="158963"/>
              <a:ext cx="3505768" cy="2103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>
                  <a:solidFill>
                    <a:schemeClr val="tx1"/>
                  </a:solidFill>
                </a:rPr>
                <a:t>Pre-learning of a concept that is going to be introduced in a main lesson through small group work during assembly time or fast learning time. Pre-learning is also shared with parents at times. 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85313" y="5119872"/>
            <a:ext cx="2520000" cy="1440000"/>
            <a:chOff x="1675100" y="2299"/>
            <a:chExt cx="3746790" cy="2248074"/>
          </a:xfrm>
        </p:grpSpPr>
        <p:sp>
          <p:nvSpPr>
            <p:cNvPr id="33" name="Rectangle 32"/>
            <p:cNvSpPr/>
            <p:nvPr/>
          </p:nvSpPr>
          <p:spPr>
            <a:xfrm>
              <a:off x="1675100" y="2299"/>
              <a:ext cx="3746790" cy="224807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extBox 33"/>
            <p:cNvSpPr txBox="1"/>
            <p:nvPr/>
          </p:nvSpPr>
          <p:spPr>
            <a:xfrm>
              <a:off x="1675100" y="2299"/>
              <a:ext cx="3746790" cy="2248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chemeClr val="tx1"/>
                  </a:solidFill>
                </a:rPr>
                <a:t>Intervention groups to focus on key skills – numeracy, phonics, spellings, handwriting </a:t>
              </a:r>
              <a:r>
                <a:rPr lang="en-GB" sz="1600" kern="1200" dirty="0" smtClean="0">
                  <a:solidFill>
                    <a:schemeClr val="tx1"/>
                  </a:solidFill>
                </a:rPr>
                <a:t>etc.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65682" y="5119872"/>
            <a:ext cx="2520000" cy="1440000"/>
            <a:chOff x="1675100" y="2299"/>
            <a:chExt cx="3746790" cy="2248074"/>
          </a:xfrm>
        </p:grpSpPr>
        <p:sp>
          <p:nvSpPr>
            <p:cNvPr id="36" name="Rectangle 35"/>
            <p:cNvSpPr/>
            <p:nvPr/>
          </p:nvSpPr>
          <p:spPr>
            <a:xfrm>
              <a:off x="1675100" y="2299"/>
              <a:ext cx="3746790" cy="224807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TextBox 36"/>
            <p:cNvSpPr txBox="1"/>
            <p:nvPr/>
          </p:nvSpPr>
          <p:spPr>
            <a:xfrm>
              <a:off x="1675100" y="2299"/>
              <a:ext cx="3746790" cy="2248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err="1">
                  <a:solidFill>
                    <a:schemeClr val="tx1"/>
                  </a:solidFill>
                </a:rPr>
                <a:t>Nessy</a:t>
              </a:r>
              <a:r>
                <a:rPr lang="en-GB" sz="1600" kern="1200" dirty="0">
                  <a:solidFill>
                    <a:schemeClr val="tx1"/>
                  </a:solidFill>
                </a:rPr>
                <a:t> programme is used for children that are dyslexic, EAL or below age related expectations from Year 1.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536236" y="5090059"/>
            <a:ext cx="2520000" cy="1440000"/>
            <a:chOff x="2936" y="1731489"/>
            <a:chExt cx="2945546" cy="1412446"/>
          </a:xfrm>
        </p:grpSpPr>
        <p:sp>
          <p:nvSpPr>
            <p:cNvPr id="39" name="Rectangle 38"/>
            <p:cNvSpPr/>
            <p:nvPr/>
          </p:nvSpPr>
          <p:spPr>
            <a:xfrm>
              <a:off x="2936" y="1731489"/>
              <a:ext cx="2945546" cy="141244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2936" y="1731489"/>
              <a:ext cx="2945546" cy="1412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chemeClr val="tx1"/>
                  </a:solidFill>
                </a:rPr>
                <a:t>Homework set to help support and embed learning. These are also planned to the level appropriate to your child. 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0379" y="5090059"/>
            <a:ext cx="2520000" cy="1440000"/>
            <a:chOff x="2994206" y="1426671"/>
            <a:chExt cx="5230046" cy="2022082"/>
          </a:xfrm>
        </p:grpSpPr>
        <p:sp>
          <p:nvSpPr>
            <p:cNvPr id="42" name="Rectangle 41"/>
            <p:cNvSpPr/>
            <p:nvPr/>
          </p:nvSpPr>
          <p:spPr>
            <a:xfrm>
              <a:off x="2994206" y="1426671"/>
              <a:ext cx="5230046" cy="202208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TextBox 42"/>
            <p:cNvSpPr txBox="1"/>
            <p:nvPr/>
          </p:nvSpPr>
          <p:spPr>
            <a:xfrm>
              <a:off x="2994206" y="1426671"/>
              <a:ext cx="5230046" cy="2022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chemeClr val="tx1"/>
                  </a:solidFill>
                </a:rPr>
                <a:t>Formal assessments are age related for children to complete to inform assessment </a:t>
              </a:r>
              <a:r>
                <a:rPr lang="en-GB" sz="1600" kern="1200" dirty="0" smtClean="0">
                  <a:solidFill>
                    <a:schemeClr val="tx1"/>
                  </a:solidFill>
                </a:rPr>
                <a:t>further.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3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9828-2D3B-42E2-B949-0C2DD90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" y="605570"/>
            <a:ext cx="10863618" cy="1188720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Assessment through the year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6B2E8-6553-4E60-9C6F-9E2734E7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" y="2251881"/>
            <a:ext cx="10863618" cy="3889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Formal assessments are completed throughout the school year alongside the teachers daily assessments of progress within a lesson. These assessments inform daily planning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endParaRPr lang="en-GB" sz="2800" dirty="0"/>
          </a:p>
          <a:p>
            <a:pPr marL="0" indent="0">
              <a:buNone/>
            </a:pPr>
            <a:r>
              <a:rPr lang="en-GB" sz="2800" dirty="0"/>
              <a:t>Assessments can be to used to assess progress at age related expectations or customised to the age expectations band that your child is in, </a:t>
            </a:r>
            <a:r>
              <a:rPr lang="en-GB" sz="2800" dirty="0" smtClean="0"/>
              <a:t>for </a:t>
            </a:r>
            <a:r>
              <a:rPr lang="en-GB" sz="2800" dirty="0"/>
              <a:t>example a child in Year 4 could be working at Year 2 expectations and will </a:t>
            </a:r>
            <a:r>
              <a:rPr lang="en-GB" sz="2800" dirty="0" smtClean="0"/>
              <a:t>therefore </a:t>
            </a:r>
            <a:r>
              <a:rPr lang="en-GB" sz="2800" dirty="0"/>
              <a:t>be assessed within this age group.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0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9C0CC78-A1E9-47F0-978C-A3211EA74CC4}">
  <we:reference id="wa104187975" version="1.0.0.1" store="en-US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9966</TotalTime>
  <Words>1101</Words>
  <Application>Microsoft Office PowerPoint</Application>
  <PresentationFormat>Widescreen</PresentationFormat>
  <Paragraphs>120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robotoregular</vt:lpstr>
      <vt:lpstr>Parcel</vt:lpstr>
      <vt:lpstr>PowerPoint Presentation</vt:lpstr>
      <vt:lpstr>PowerPoint Presentation</vt:lpstr>
      <vt:lpstr>Welcome</vt:lpstr>
      <vt:lpstr>Ground Rules</vt:lpstr>
      <vt:lpstr>Agenda</vt:lpstr>
      <vt:lpstr>Quality First teaching </vt:lpstr>
      <vt:lpstr>How are assessments made?</vt:lpstr>
      <vt:lpstr>For some of our children that need targeted and specialist support this is what it may look like in class.</vt:lpstr>
      <vt:lpstr>Assessment through the year </vt:lpstr>
      <vt:lpstr>New system</vt:lpstr>
      <vt:lpstr>Target setting</vt:lpstr>
      <vt:lpstr>PowerPoint Presentation</vt:lpstr>
      <vt:lpstr>PowerPoint Presentation</vt:lpstr>
      <vt:lpstr>What assessments do we use additionally?</vt:lpstr>
      <vt:lpstr>How do we track children’s progress?</vt:lpstr>
      <vt:lpstr>Future Inclusion Forums</vt:lpstr>
      <vt:lpstr>Any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 for Learning</dc:title>
  <dc:creator>Emily Webster</dc:creator>
  <cp:lastModifiedBy>Emily Webster</cp:lastModifiedBy>
  <cp:revision>60</cp:revision>
  <cp:lastPrinted>2020-11-01T22:04:28Z</cp:lastPrinted>
  <dcterms:created xsi:type="dcterms:W3CDTF">2020-09-02T21:00:08Z</dcterms:created>
  <dcterms:modified xsi:type="dcterms:W3CDTF">2022-06-15T14:16:16Z</dcterms:modified>
</cp:coreProperties>
</file>